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theme/theme7.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8.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9.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0.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 id="2147483656" r:id="rId3"/>
    <p:sldMasterId id="2147483659" r:id="rId4"/>
    <p:sldMasterId id="2147483662" r:id="rId5"/>
    <p:sldMasterId id="2147483664" r:id="rId6"/>
    <p:sldMasterId id="2147483681" r:id="rId7"/>
    <p:sldMasterId id="2147483700" r:id="rId8"/>
    <p:sldMasterId id="2147483722" r:id="rId9"/>
    <p:sldMasterId id="2147483875" r:id="rId10"/>
    <p:sldMasterId id="2147483878" r:id="rId11"/>
  </p:sldMasterIdLst>
  <p:notesMasterIdLst>
    <p:notesMasterId r:id="rId57"/>
  </p:notesMasterIdLst>
  <p:handoutMasterIdLst>
    <p:handoutMasterId r:id="rId58"/>
  </p:handoutMasterIdLst>
  <p:sldIdLst>
    <p:sldId id="1095" r:id="rId12"/>
    <p:sldId id="1695" r:id="rId13"/>
    <p:sldId id="1800" r:id="rId14"/>
    <p:sldId id="1696" r:id="rId15"/>
    <p:sldId id="1697" r:id="rId16"/>
    <p:sldId id="1717" r:id="rId17"/>
    <p:sldId id="1714" r:id="rId18"/>
    <p:sldId id="1718" r:id="rId19"/>
    <p:sldId id="1719" r:id="rId20"/>
    <p:sldId id="1720" r:id="rId21"/>
    <p:sldId id="1722" r:id="rId22"/>
    <p:sldId id="1729" r:id="rId23"/>
    <p:sldId id="1726" r:id="rId24"/>
    <p:sldId id="1727" r:id="rId25"/>
    <p:sldId id="1728" r:id="rId26"/>
    <p:sldId id="1724" r:id="rId27"/>
    <p:sldId id="1730" r:id="rId28"/>
    <p:sldId id="1798" r:id="rId29"/>
    <p:sldId id="1799" r:id="rId30"/>
    <p:sldId id="1731" r:id="rId31"/>
    <p:sldId id="1698" r:id="rId32"/>
    <p:sldId id="1801" r:id="rId33"/>
    <p:sldId id="1802" r:id="rId34"/>
    <p:sldId id="1709" r:id="rId35"/>
    <p:sldId id="1700" r:id="rId36"/>
    <p:sldId id="1701" r:id="rId37"/>
    <p:sldId id="1733" r:id="rId38"/>
    <p:sldId id="1734" r:id="rId39"/>
    <p:sldId id="1796" r:id="rId40"/>
    <p:sldId id="1732" r:id="rId41"/>
    <p:sldId id="1738" r:id="rId42"/>
    <p:sldId id="1736" r:id="rId43"/>
    <p:sldId id="1740" r:id="rId44"/>
    <p:sldId id="1739" r:id="rId45"/>
    <p:sldId id="1737" r:id="rId46"/>
    <p:sldId id="1795" r:id="rId47"/>
    <p:sldId id="1702" r:id="rId48"/>
    <p:sldId id="1710" r:id="rId49"/>
    <p:sldId id="1704" r:id="rId50"/>
    <p:sldId id="1705" r:id="rId51"/>
    <p:sldId id="1741" r:id="rId52"/>
    <p:sldId id="1797" r:id="rId53"/>
    <p:sldId id="1742" r:id="rId54"/>
    <p:sldId id="1706" r:id="rId55"/>
    <p:sldId id="1711" r:id="rId56"/>
  </p:sldIdLst>
  <p:sldSz cx="12192000" cy="6858000"/>
  <p:notesSz cx="6858000" cy="9144000"/>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00"/>
    <a:srgbClr val="FFFFFF"/>
    <a:srgbClr val="49504F"/>
    <a:srgbClr val="B60206"/>
    <a:srgbClr val="AD2B26"/>
    <a:srgbClr val="B70006"/>
    <a:srgbClr val="FFFFE4"/>
    <a:srgbClr val="919191"/>
    <a:srgbClr val="333333"/>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56" autoAdjust="0"/>
    <p:restoredTop sz="95392" autoAdjust="0"/>
  </p:normalViewPr>
  <p:slideViewPr>
    <p:cSldViewPr snapToGrid="0">
      <p:cViewPr varScale="1">
        <p:scale>
          <a:sx n="140" d="100"/>
          <a:sy n="140" d="100"/>
        </p:scale>
        <p:origin x="216" y="216"/>
      </p:cViewPr>
      <p:guideLst/>
    </p:cSldViewPr>
  </p:slideViewPr>
  <p:notesTextViewPr>
    <p:cViewPr>
      <p:scale>
        <a:sx n="1" d="1"/>
        <a:sy n="1" d="1"/>
      </p:scale>
      <p:origin x="0" y="0"/>
    </p:cViewPr>
  </p:notesTextViewPr>
  <p:notesViewPr>
    <p:cSldViewPr snapToGrid="0">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8" Type="http://schemas.openxmlformats.org/officeDocument/2006/relationships/slideMaster" Target="slideMasters/slideMaster8.xml"/><Relationship Id="rId51" Type="http://schemas.openxmlformats.org/officeDocument/2006/relationships/slide" Target="slides/slide40.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tags" Target="tags/tag1.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2023/8/17</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2023/8/17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2023/8/17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2023/8/17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p>
          <a:p>
            <a:pPr lvl="0"/>
            <a:endParaRPr kumimoji="1"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p>
          <a:p>
            <a:pPr lvl="0"/>
            <a:endParaRPr kumimoji="1"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b="1" dirty="0">
                <a:solidFill>
                  <a:schemeClr val="accent1"/>
                </a:solidFill>
                <a:latin typeface="纤黑体" panose="02000000000000000000" charset="-122"/>
                <a:ea typeface="纤黑体" panose="02000000000000000000" charset="-122"/>
                <a:cs typeface="阿里巴巴普惠体" panose="00020600040101010101" pitchFamily="18" charset="-122"/>
              </a:rPr>
              <a:t>彩</a:t>
            </a:r>
            <a:r>
              <a:rPr lang="zh-CN" altLang="en-US" sz="3600" b="1" dirty="0">
                <a:solidFill>
                  <a:schemeClr val="accent3"/>
                </a:solidFill>
                <a:latin typeface="纤黑体" panose="02000000000000000000" charset="-122"/>
                <a:ea typeface="纤黑体" panose="02000000000000000000" charset="-122"/>
                <a:cs typeface="阿里巴巴普惠体" panose="00020600040101010101" pitchFamily="18" charset="-122"/>
              </a:rPr>
              <a:t>蛋</a:t>
            </a: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2023/8/17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2023/8/17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扩展</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2023/8/17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2023/8/17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2023/8/17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2023/8/17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64.xml"/><Relationship Id="rId1" Type="http://schemas.openxmlformats.org/officeDocument/2006/relationships/slideLayout" Target="../slideLayouts/slideLayout63.xml"/><Relationship Id="rId5" Type="http://schemas.openxmlformats.org/officeDocument/2006/relationships/image" Target="../media/image3.svg"/><Relationship Id="rId4"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5" Type="http://schemas.openxmlformats.org/officeDocument/2006/relationships/image" Target="../media/image3.sv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8.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4.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9.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4.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76" r:id="rId1"/>
    <p:sldLayoutId id="2147483877"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79" r:id="rId1"/>
    <p:sldLayoutId id="2147483880"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grpSp>
        <p:nvGrpSpPr>
          <p:cNvPr id="5" name="组合 4"/>
          <p:cNvGrpSpPr/>
          <p:nvPr userDrawn="1"/>
        </p:nvGrpSpPr>
        <p:grpSpPr>
          <a:xfrm>
            <a:off x="2126595" y="2260317"/>
            <a:ext cx="2280944" cy="1168683"/>
            <a:chOff x="1984355" y="1223746"/>
            <a:chExt cx="2280944" cy="1168683"/>
          </a:xfrm>
        </p:grpSpPr>
        <p:sp>
          <p:nvSpPr>
            <p:cNvPr id="20" name="文本框 1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 id="2147483658"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28BEDE65-434F-2F6B-1BF2-9CFC054A960C}"/>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13" name="矩形 22">
            <a:extLst>
              <a:ext uri="{FF2B5EF4-FFF2-40B4-BE49-F238E27FC236}">
                <a16:creationId xmlns:a16="http://schemas.microsoft.com/office/drawing/2014/main" id="{338A41C1-979F-E1A8-252B-882B34CBB1BE}"/>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4" name="直接连接符 22">
            <a:extLst>
              <a:ext uri="{FF2B5EF4-FFF2-40B4-BE49-F238E27FC236}">
                <a16:creationId xmlns:a16="http://schemas.microsoft.com/office/drawing/2014/main" id="{FC95D728-6AF7-D0FF-CCEF-49480802EA6B}"/>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B431D148-B0DF-5402-69DD-E3AAE2D7EDA1}"/>
              </a:ext>
            </a:extLst>
          </p:cNvPr>
          <p:cNvGrpSpPr/>
          <p:nvPr userDrawn="1"/>
        </p:nvGrpSpPr>
        <p:grpSpPr>
          <a:xfrm>
            <a:off x="0" y="420997"/>
            <a:ext cx="224590" cy="220464"/>
            <a:chOff x="0" y="262878"/>
            <a:chExt cx="224590" cy="506266"/>
          </a:xfrm>
        </p:grpSpPr>
        <p:sp>
          <p:nvSpPr>
            <p:cNvPr id="18" name="矩形 17">
              <a:extLst>
                <a:ext uri="{FF2B5EF4-FFF2-40B4-BE49-F238E27FC236}">
                  <a16:creationId xmlns:a16="http://schemas.microsoft.com/office/drawing/2014/main" id="{7340AD64-779E-1EFB-0EB1-F0FD049482B9}"/>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6B045527-9602-5B58-8468-197503A58C7C}"/>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6" name="图片 25">
            <a:extLst>
              <a:ext uri="{FF2B5EF4-FFF2-40B4-BE49-F238E27FC236}">
                <a16:creationId xmlns:a16="http://schemas.microsoft.com/office/drawing/2014/main" id="{D8E9D6EC-401A-7337-53DE-5EE80B8224E6}"/>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cSld>
  <p:clrMap bg1="lt1" tx1="dk1" bg2="lt2" tx2="dk2" accent1="accent1" accent2="accent2" accent3="accent3" accent4="accent4" accent5="accent5" accent6="accent6" hlink="hlink" folHlink="folHlink"/>
  <p:sldLayoutIdLst>
    <p:sldLayoutId id="2147483682"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A280149-1E79-267B-6876-8FD5268433DD}"/>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13" name="矩形 22">
            <a:extLst>
              <a:ext uri="{FF2B5EF4-FFF2-40B4-BE49-F238E27FC236}">
                <a16:creationId xmlns:a16="http://schemas.microsoft.com/office/drawing/2014/main" id="{BD176723-77E6-BCDC-C761-C7386CA80535}"/>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4" name="直接连接符 22">
            <a:extLst>
              <a:ext uri="{FF2B5EF4-FFF2-40B4-BE49-F238E27FC236}">
                <a16:creationId xmlns:a16="http://schemas.microsoft.com/office/drawing/2014/main" id="{BFB29FED-5EAE-F0DA-2EB4-8268CE372A08}"/>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AA83AFD9-BB5C-5406-CAEA-4CACEAEB395A}"/>
              </a:ext>
            </a:extLst>
          </p:cNvPr>
          <p:cNvGrpSpPr/>
          <p:nvPr userDrawn="1"/>
        </p:nvGrpSpPr>
        <p:grpSpPr>
          <a:xfrm>
            <a:off x="0" y="420997"/>
            <a:ext cx="224590" cy="220464"/>
            <a:chOff x="0" y="262878"/>
            <a:chExt cx="224590" cy="506266"/>
          </a:xfrm>
        </p:grpSpPr>
        <p:sp>
          <p:nvSpPr>
            <p:cNvPr id="18" name="矩形 17">
              <a:extLst>
                <a:ext uri="{FF2B5EF4-FFF2-40B4-BE49-F238E27FC236}">
                  <a16:creationId xmlns:a16="http://schemas.microsoft.com/office/drawing/2014/main" id="{F9FBDC15-D515-896E-C27A-2D9C8149A0A6}"/>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91C4467-D1C4-E421-7F77-EF852328CCA7}"/>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6" name="图片 25">
            <a:extLst>
              <a:ext uri="{FF2B5EF4-FFF2-40B4-BE49-F238E27FC236}">
                <a16:creationId xmlns:a16="http://schemas.microsoft.com/office/drawing/2014/main" id="{93CBC9EE-EB75-9F48-FC04-1ABF112D432F}"/>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3" r:id="rId12"/>
    <p:sldLayoutId id="2147483714" r:id="rId13"/>
    <p:sldLayoutId id="2147483715" r:id="rId14"/>
    <p:sldLayoutId id="2147483716" r:id="rId15"/>
    <p:sldLayoutId id="2147483717" r:id="rId16"/>
    <p:sldLayoutId id="2147483718" r:id="rId17"/>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2CE95CEC-CFDB-C304-CCF1-192FEC4C807C}"/>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13" name="矩形 22">
            <a:extLst>
              <a:ext uri="{FF2B5EF4-FFF2-40B4-BE49-F238E27FC236}">
                <a16:creationId xmlns:a16="http://schemas.microsoft.com/office/drawing/2014/main" id="{7E4C2E8D-F65C-6982-FAAB-90655F5EDD3D}"/>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4" name="直接连接符 22">
            <a:extLst>
              <a:ext uri="{FF2B5EF4-FFF2-40B4-BE49-F238E27FC236}">
                <a16:creationId xmlns:a16="http://schemas.microsoft.com/office/drawing/2014/main" id="{E177F728-7D73-A441-F4C9-CD7DAD0CC49B}"/>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E1465148-86C2-B47A-1828-B49E9B00E9FB}"/>
              </a:ext>
            </a:extLst>
          </p:cNvPr>
          <p:cNvGrpSpPr/>
          <p:nvPr userDrawn="1"/>
        </p:nvGrpSpPr>
        <p:grpSpPr>
          <a:xfrm>
            <a:off x="0" y="420997"/>
            <a:ext cx="224590" cy="220464"/>
            <a:chOff x="0" y="262878"/>
            <a:chExt cx="224590" cy="506266"/>
          </a:xfrm>
        </p:grpSpPr>
        <p:sp>
          <p:nvSpPr>
            <p:cNvPr id="18" name="矩形 17">
              <a:extLst>
                <a:ext uri="{FF2B5EF4-FFF2-40B4-BE49-F238E27FC236}">
                  <a16:creationId xmlns:a16="http://schemas.microsoft.com/office/drawing/2014/main" id="{D39DA04D-C585-E251-3528-63EBCF69BD62}"/>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DD9711C-1EB0-4B4F-E787-3E6C516B8AAD}"/>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6" name="图片 25">
            <a:extLst>
              <a:ext uri="{FF2B5EF4-FFF2-40B4-BE49-F238E27FC236}">
                <a16:creationId xmlns:a16="http://schemas.microsoft.com/office/drawing/2014/main" id="{C9661DF8-F52A-A6E7-FEE5-08FEF6EE4AFC}"/>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6.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880745" y="2849245"/>
            <a:ext cx="10541000" cy="1158875"/>
          </a:xfrm>
          <a:prstGeom prst="rect">
            <a:avLst/>
          </a:prstGeom>
        </p:spPr>
        <p:txBody>
          <a:bodyPr anchor="ctr"/>
          <a:lstStyle>
            <a:lvl1pPr algn="ctr" rtl="0" eaLnBrk="0" fontAlgn="base" hangingPunct="0">
              <a:spcBef>
                <a:spcPct val="0"/>
              </a:spcBef>
              <a:spcAft>
                <a:spcPct val="0"/>
              </a:spcAft>
              <a:defRPr sz="7200" b="0" i="0" kern="1200">
                <a:solidFill>
                  <a:schemeClr val="tx1">
                    <a:lumMod val="85000"/>
                    <a:lumOff val="15000"/>
                  </a:schemeClr>
                </a:solidFill>
                <a:latin typeface="Alibaba PuHuiTi B" pitchFamily="18" charset="-122"/>
                <a:ea typeface="Alibaba PuHuiTi B" pitchFamily="18" charset="-122"/>
                <a:cs typeface="Alibaba PuHuiTi B" pitchFamily="18" charset="-122"/>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a:lstStyle>
          <a:p>
            <a:r>
              <a:rPr sz="4400" dirty="0" err="1">
                <a:solidFill>
                  <a:srgbClr val="262626"/>
                </a:solidFill>
                <a:latin typeface="阿里巴巴普惠体" panose="00020600040101010101" pitchFamily="18" charset="-122"/>
                <a:ea typeface="阿里巴巴普惠体" panose="00020600040101010101" pitchFamily="18" charset="-122"/>
              </a:rPr>
              <a:t>网络编程</a:t>
            </a:r>
            <a:endParaRPr sz="4400" dirty="0">
              <a:solidFill>
                <a:srgbClr val="262626"/>
              </a:solidFill>
              <a:latin typeface="阿里巴巴普惠体" panose="00020600040101010101" pitchFamily="18" charset="-122"/>
              <a:ea typeface="阿里巴巴普惠体" panose="00020600040101010101"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a:sym typeface="+mn-ea"/>
              </a:rPr>
              <a:t>IP地址</a:t>
            </a:r>
          </a:p>
        </p:txBody>
      </p:sp>
      <p:sp>
        <p:nvSpPr>
          <p:cNvPr id="59" name="矩形 58"/>
          <p:cNvSpPr/>
          <p:nvPr/>
        </p:nvSpPr>
        <p:spPr>
          <a:xfrm>
            <a:off x="887730" y="1457325"/>
            <a:ext cx="2506980" cy="4114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查看IP地址与检查网络</a:t>
            </a:r>
          </a:p>
        </p:txBody>
      </p:sp>
      <p:sp>
        <p:nvSpPr>
          <p:cNvPr id="9" name="文本框 8">
            <a:extLst>
              <a:ext uri="{FF2B5EF4-FFF2-40B4-BE49-F238E27FC236}">
                <a16:creationId xmlns:a16="http://schemas.microsoft.com/office/drawing/2014/main" id="{400E2E71-7E7A-920B-9434-06BDBBBD5939}"/>
              </a:ext>
            </a:extLst>
          </p:cNvPr>
          <p:cNvSpPr txBox="1"/>
          <p:nvPr/>
        </p:nvSpPr>
        <p:spPr>
          <a:xfrm>
            <a:off x="887730" y="2207092"/>
            <a:ext cx="6100174" cy="3363037"/>
          </a:xfrm>
          <a:prstGeom prst="rect">
            <a:avLst/>
          </a:prstGeom>
          <a:noFill/>
        </p:spPr>
        <p:txBody>
          <a:bodyPr wrap="square">
            <a:spAutoFit/>
          </a:bodyPr>
          <a:lstStyle/>
          <a:p>
            <a:pPr algn="l">
              <a:lnSpc>
                <a:spcPct val="150000"/>
              </a:lnSpc>
            </a:pPr>
            <a:r>
              <a:rPr lang="en" altLang="zh-CN" b="0" i="0" dirty="0">
                <a:solidFill>
                  <a:srgbClr val="333333"/>
                </a:solidFill>
                <a:effectLst/>
                <a:latin typeface="Helvetica Neue" panose="02000503000000020004" pitchFamily="2" charset="0"/>
              </a:rPr>
              <a:t>Linux </a:t>
            </a:r>
            <a:r>
              <a:rPr lang="zh-CN" altLang="en-US" b="0" i="0" dirty="0">
                <a:solidFill>
                  <a:srgbClr val="333333"/>
                </a:solidFill>
                <a:effectLst/>
                <a:latin typeface="Helvetica Neue" panose="02000503000000020004" pitchFamily="2" charset="0"/>
              </a:rPr>
              <a:t>和 </a:t>
            </a:r>
            <a:r>
              <a:rPr lang="en" altLang="zh-CN" b="0" i="0" dirty="0">
                <a:solidFill>
                  <a:srgbClr val="333333"/>
                </a:solidFill>
                <a:effectLst/>
                <a:latin typeface="Helvetica Neue" panose="02000503000000020004" pitchFamily="2" charset="0"/>
              </a:rPr>
              <a:t>mac OS </a:t>
            </a:r>
            <a:r>
              <a:rPr lang="zh-CN" altLang="en-US" b="0" i="0" dirty="0">
                <a:solidFill>
                  <a:srgbClr val="333333"/>
                </a:solidFill>
                <a:effectLst/>
                <a:latin typeface="Helvetica Neue" panose="02000503000000020004" pitchFamily="2" charset="0"/>
              </a:rPr>
              <a:t>使用 </a:t>
            </a:r>
            <a:r>
              <a:rPr lang="en" altLang="zh-CN" b="1" i="0" dirty="0" err="1">
                <a:solidFill>
                  <a:srgbClr val="333333"/>
                </a:solidFill>
                <a:effectLst/>
                <a:latin typeface="Helvetica Neue" panose="02000503000000020004" pitchFamily="2" charset="0"/>
              </a:rPr>
              <a:t>ifconfig</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这个命令</a:t>
            </a:r>
          </a:p>
          <a:p>
            <a:pPr algn="l">
              <a:lnSpc>
                <a:spcPct val="150000"/>
              </a:lnSpc>
            </a:pPr>
            <a:r>
              <a:rPr lang="en" altLang="zh-CN" b="0" i="0" dirty="0">
                <a:solidFill>
                  <a:srgbClr val="333333"/>
                </a:solidFill>
                <a:effectLst/>
                <a:latin typeface="Helvetica Neue" panose="02000503000000020004" pitchFamily="2" charset="0"/>
              </a:rPr>
              <a:t>Windows </a:t>
            </a:r>
            <a:r>
              <a:rPr lang="zh-CN" altLang="en-US" b="0" i="0" dirty="0">
                <a:solidFill>
                  <a:srgbClr val="333333"/>
                </a:solidFill>
                <a:effectLst/>
                <a:latin typeface="Helvetica Neue" panose="02000503000000020004" pitchFamily="2" charset="0"/>
              </a:rPr>
              <a:t>使用 </a:t>
            </a:r>
            <a:r>
              <a:rPr lang="en" altLang="zh-CN" b="1" i="0" dirty="0">
                <a:solidFill>
                  <a:srgbClr val="333333"/>
                </a:solidFill>
                <a:effectLst/>
                <a:latin typeface="Helvetica Neue" panose="02000503000000020004" pitchFamily="2" charset="0"/>
              </a:rPr>
              <a:t>ipconfig</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这个命令</a:t>
            </a:r>
            <a:endParaRPr lang="en-US" altLang="zh-CN" b="0" i="0" dirty="0">
              <a:solidFill>
                <a:srgbClr val="333333"/>
              </a:solidFill>
              <a:effectLst/>
              <a:latin typeface="Helvetica Neue" panose="02000503000000020004" pitchFamily="2" charset="0"/>
            </a:endParaRPr>
          </a:p>
          <a:p>
            <a:pPr algn="l">
              <a:lnSpc>
                <a:spcPct val="150000"/>
              </a:lnSpc>
            </a:pPr>
            <a:endParaRPr lang="en-US" altLang="zh-CN" dirty="0">
              <a:solidFill>
                <a:srgbClr val="333333"/>
              </a:solidFill>
              <a:latin typeface="Helvetica Neue" panose="02000503000000020004" pitchFamily="2" charset="0"/>
            </a:endParaRPr>
          </a:p>
          <a:p>
            <a:pPr algn="l">
              <a:lnSpc>
                <a:spcPct val="150000"/>
              </a:lnSpc>
            </a:pPr>
            <a:endParaRPr lang="en-US" altLang="zh-CN" b="0" i="0" dirty="0">
              <a:solidFill>
                <a:srgbClr val="333333"/>
              </a:solidFill>
              <a:effectLst/>
              <a:latin typeface="Helvetica Neue" panose="02000503000000020004" pitchFamily="2" charset="0"/>
            </a:endParaRPr>
          </a:p>
          <a:p>
            <a:pPr>
              <a:lnSpc>
                <a:spcPct val="150000"/>
              </a:lnSpc>
            </a:pPr>
            <a:r>
              <a:rPr lang="zh-CN" altLang="en-US" b="0" i="0" dirty="0">
                <a:solidFill>
                  <a:srgbClr val="333333"/>
                </a:solidFill>
                <a:effectLst/>
                <a:latin typeface="Helvetica Neue" panose="02000503000000020004" pitchFamily="2" charset="0"/>
              </a:rPr>
              <a:t>检查网络是否正常使用 </a:t>
            </a:r>
            <a:r>
              <a:rPr lang="en" altLang="zh-CN" b="0" i="0" dirty="0">
                <a:solidFill>
                  <a:srgbClr val="333333"/>
                </a:solidFill>
                <a:effectLst/>
                <a:latin typeface="Helvetica Neue" panose="02000503000000020004" pitchFamily="2" charset="0"/>
              </a:rPr>
              <a:t>ping </a:t>
            </a:r>
            <a:r>
              <a:rPr lang="zh-CN" altLang="en-US" b="0" i="0" dirty="0">
                <a:solidFill>
                  <a:srgbClr val="333333"/>
                </a:solidFill>
                <a:effectLst/>
                <a:latin typeface="Helvetica Neue" panose="02000503000000020004" pitchFamily="2" charset="0"/>
              </a:rPr>
              <a:t>命令</a:t>
            </a:r>
            <a:endParaRPr lang="en-US" altLang="zh-CN" dirty="0">
              <a:solidFill>
                <a:srgbClr val="333333"/>
              </a:solidFill>
              <a:latin typeface="Helvetica Neue" panose="02000503000000020004" pitchFamily="2" charset="0"/>
            </a:endParaRPr>
          </a:p>
          <a:p>
            <a:pPr algn="l">
              <a:buFont typeface="Arial" panose="020B0604020202020204" pitchFamily="34" charset="0"/>
              <a:buChar char="•"/>
            </a:pPr>
            <a:r>
              <a:rPr lang="en" altLang="zh-CN" b="0" i="0" dirty="0">
                <a:solidFill>
                  <a:srgbClr val="333333"/>
                </a:solidFill>
                <a:effectLst/>
                <a:latin typeface="Helvetica Neue" panose="02000503000000020004" pitchFamily="2" charset="0"/>
              </a:rPr>
              <a:t>ping </a:t>
            </a:r>
            <a:r>
              <a:rPr lang="en" altLang="zh-CN" b="0" i="0" dirty="0" err="1">
                <a:solidFill>
                  <a:srgbClr val="333333"/>
                </a:solidFill>
                <a:effectLst/>
                <a:latin typeface="Helvetica Neue" panose="02000503000000020004" pitchFamily="2" charset="0"/>
              </a:rPr>
              <a:t>www.baidu.com</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检查是否能上公网</a:t>
            </a:r>
          </a:p>
          <a:p>
            <a:pPr algn="l">
              <a:buFont typeface="Arial" panose="020B0604020202020204" pitchFamily="34" charset="0"/>
              <a:buChar char="•"/>
            </a:pPr>
            <a:r>
              <a:rPr lang="en" altLang="zh-CN" b="0" i="0" dirty="0">
                <a:solidFill>
                  <a:srgbClr val="333333"/>
                </a:solidFill>
                <a:effectLst/>
                <a:latin typeface="Helvetica Neue" panose="02000503000000020004" pitchFamily="2" charset="0"/>
              </a:rPr>
              <a:t>ping </a:t>
            </a:r>
            <a:r>
              <a:rPr lang="zh-CN" altLang="en-US" b="0" i="0" dirty="0">
                <a:solidFill>
                  <a:srgbClr val="333333"/>
                </a:solidFill>
                <a:effectLst/>
                <a:latin typeface="Helvetica Neue" panose="02000503000000020004" pitchFamily="2" charset="0"/>
              </a:rPr>
              <a:t>当前局域网的</a:t>
            </a:r>
            <a:r>
              <a:rPr lang="en" altLang="zh-CN" b="0" i="0" dirty="0" err="1">
                <a:solidFill>
                  <a:srgbClr val="333333"/>
                </a:solidFill>
                <a:effectLst/>
                <a:latin typeface="Helvetica Neue" panose="02000503000000020004" pitchFamily="2" charset="0"/>
              </a:rPr>
              <a:t>ip</a:t>
            </a:r>
            <a:r>
              <a:rPr lang="zh-CN" altLang="en-US" b="0" i="0" dirty="0">
                <a:solidFill>
                  <a:srgbClr val="333333"/>
                </a:solidFill>
                <a:effectLst/>
                <a:latin typeface="Helvetica Neue" panose="02000503000000020004" pitchFamily="2" charset="0"/>
              </a:rPr>
              <a:t>地址 检查是否在同一个局域网内</a:t>
            </a:r>
          </a:p>
          <a:p>
            <a:pPr algn="l">
              <a:buFont typeface="Arial" panose="020B0604020202020204" pitchFamily="34" charset="0"/>
              <a:buChar char="•"/>
            </a:pPr>
            <a:r>
              <a:rPr lang="en" altLang="zh-CN" b="0" i="0" dirty="0">
                <a:solidFill>
                  <a:srgbClr val="333333"/>
                </a:solidFill>
                <a:effectLst/>
                <a:latin typeface="Helvetica Neue" panose="02000503000000020004" pitchFamily="2" charset="0"/>
              </a:rPr>
              <a:t>ping 127.0.0.1 </a:t>
            </a:r>
            <a:r>
              <a:rPr lang="zh-CN" altLang="en-US" b="0" i="0" dirty="0">
                <a:solidFill>
                  <a:srgbClr val="333333"/>
                </a:solidFill>
                <a:effectLst/>
                <a:latin typeface="Helvetica Neue" panose="02000503000000020004" pitchFamily="2" charset="0"/>
              </a:rPr>
              <a:t>检查本地网卡是否正常</a:t>
            </a:r>
          </a:p>
          <a:p>
            <a:pPr>
              <a:lnSpc>
                <a:spcPct val="150000"/>
              </a:lnSpc>
            </a:pPr>
            <a:endParaRPr lang="zh-CN" altLang="en-US" b="0" i="0" dirty="0">
              <a:solidFill>
                <a:srgbClr val="333333"/>
              </a:solidFill>
              <a:effectLst/>
              <a:latin typeface="Helvetica Neue" panose="02000503000000020004"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537970" y="1958340"/>
            <a:ext cx="9512300" cy="795602"/>
          </a:xfrm>
          <a:prstGeom prst="rect">
            <a:avLst/>
          </a:prstGeom>
          <a:noFill/>
        </p:spPr>
        <p:txBody>
          <a:bodyPr wrap="square" rtlCol="0">
            <a:spAutoFit/>
          </a:bodyPr>
          <a:lstStyle/>
          <a:p>
            <a:pPr algn="l" fontAlgn="auto">
              <a:lnSpc>
                <a:spcPct val="150000"/>
              </a:lnSpc>
              <a:spcBef>
                <a:spcPts val="0"/>
              </a:spcBef>
              <a:spcAft>
                <a:spcPts val="0"/>
              </a:spcAft>
            </a:pPr>
            <a:r>
              <a:rPr sz="1600" dirty="0" err="1">
                <a:solidFill>
                  <a:srgbClr val="262626"/>
                </a:solidFill>
                <a:ea typeface="Alibaba PuHuiTi R" pitchFamily="18" charset="-122"/>
                <a:sym typeface="+mn-ea"/>
              </a:rPr>
              <a:t>在一台电脑上使用</a:t>
            </a:r>
            <a:r>
              <a:rPr lang="en-US" sz="1600" dirty="0" err="1">
                <a:solidFill>
                  <a:srgbClr val="262626"/>
                </a:solidFill>
                <a:ea typeface="Alibaba PuHuiTi R" pitchFamily="18" charset="-122"/>
                <a:sym typeface="+mn-ea"/>
              </a:rPr>
              <a:t>飞秋</a:t>
            </a:r>
            <a:r>
              <a:rPr sz="1600" dirty="0" err="1">
                <a:solidFill>
                  <a:srgbClr val="262626"/>
                </a:solidFill>
                <a:ea typeface="Alibaba PuHuiTi R" pitchFamily="18" charset="-122"/>
                <a:sym typeface="+mn-ea"/>
              </a:rPr>
              <a:t>给另外一台电脑上的飞秋发送数据并且另外的这台电脑还运行着多个软件，它是</a:t>
            </a:r>
            <a:r>
              <a:rPr sz="1600" dirty="0" err="1">
                <a:solidFill>
                  <a:srgbClr val="C00000"/>
                </a:solidFill>
                <a:ea typeface="Alibaba PuHuiTi R" pitchFamily="18" charset="-122"/>
                <a:sym typeface="+mn-ea"/>
              </a:rPr>
              <a:t>如何区分这多个软件把数据给飞秋的呢</a:t>
            </a:r>
            <a:r>
              <a:rPr sz="1600" dirty="0">
                <a:solidFill>
                  <a:srgbClr val="C00000"/>
                </a:solidFill>
                <a:ea typeface="Alibaba PuHuiTi R" pitchFamily="18" charset="-122"/>
                <a:sym typeface="+mn-ea"/>
              </a:rPr>
              <a:t>?</a:t>
            </a:r>
          </a:p>
        </p:txBody>
      </p:sp>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t>端口和端口号</a:t>
            </a:r>
          </a:p>
        </p:txBody>
      </p:sp>
      <p:sp>
        <p:nvSpPr>
          <p:cNvPr id="59" name="矩形 58"/>
          <p:cNvSpPr/>
          <p:nvPr/>
        </p:nvSpPr>
        <p:spPr>
          <a:xfrm>
            <a:off x="887631" y="1457517"/>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问题思考</a:t>
            </a:r>
          </a:p>
        </p:txBody>
      </p:sp>
      <p:pic>
        <p:nvPicPr>
          <p:cNvPr id="2" name="图片 1"/>
          <p:cNvPicPr>
            <a:picLocks noChangeAspect="1"/>
          </p:cNvPicPr>
          <p:nvPr/>
        </p:nvPicPr>
        <p:blipFill>
          <a:blip r:embed="rId2"/>
          <a:stretch>
            <a:fillRect/>
          </a:stretch>
        </p:blipFill>
        <p:spPr>
          <a:xfrm>
            <a:off x="2398395" y="2788285"/>
            <a:ext cx="7581900" cy="36499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537970" y="1958340"/>
            <a:ext cx="9512300" cy="460375"/>
          </a:xfrm>
          <a:prstGeom prst="rect">
            <a:avLst/>
          </a:prstGeom>
          <a:noFill/>
        </p:spPr>
        <p:txBody>
          <a:bodyPr wrap="square" rtlCol="0">
            <a:spAutoFit/>
          </a:bodyPr>
          <a:lstStyle/>
          <a:p>
            <a:pPr algn="l" fontAlgn="auto">
              <a:lnSpc>
                <a:spcPct val="150000"/>
              </a:lnSpc>
              <a:spcBef>
                <a:spcPts val="0"/>
              </a:spcBef>
              <a:spcAft>
                <a:spcPts val="0"/>
              </a:spcAft>
            </a:pPr>
            <a:r>
              <a:rPr sz="1600" dirty="0">
                <a:solidFill>
                  <a:srgbClr val="262626"/>
                </a:solidFill>
                <a:ea typeface="Alibaba PuHuiTi R" pitchFamily="18" charset="-122"/>
                <a:sym typeface="+mn-ea"/>
              </a:rPr>
              <a:t>其实，</a:t>
            </a:r>
            <a:r>
              <a:rPr sz="1600" b="1" dirty="0">
                <a:solidFill>
                  <a:srgbClr val="C00000"/>
                </a:solidFill>
                <a:ea typeface="Alibaba PuHuiTi R" pitchFamily="18" charset="-122"/>
                <a:sym typeface="+mn-ea"/>
              </a:rPr>
              <a:t>每运行一个程序都会有一个端口，想要给对应的程序发送数据，找到对应的端口即可</a:t>
            </a:r>
            <a:r>
              <a:rPr sz="1600" dirty="0">
                <a:solidFill>
                  <a:srgbClr val="262626"/>
                </a:solidFill>
                <a:ea typeface="Alibaba PuHuiTi R" pitchFamily="18" charset="-122"/>
                <a:sym typeface="+mn-ea"/>
              </a:rPr>
              <a:t>。</a:t>
            </a:r>
          </a:p>
        </p:txBody>
      </p:sp>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t>端口和端口号</a:t>
            </a:r>
          </a:p>
        </p:txBody>
      </p:sp>
      <p:pic>
        <p:nvPicPr>
          <p:cNvPr id="4" name="图片 3" descr="image-19105749152"/>
          <p:cNvPicPr>
            <a:picLocks noChangeAspect="1"/>
          </p:cNvPicPr>
          <p:nvPr/>
        </p:nvPicPr>
        <p:blipFill>
          <a:blip r:embed="rId2"/>
          <a:stretch>
            <a:fillRect/>
          </a:stretch>
        </p:blipFill>
        <p:spPr>
          <a:xfrm>
            <a:off x="2516505" y="2418715"/>
            <a:ext cx="7086600" cy="3095625"/>
          </a:xfrm>
          <a:prstGeom prst="rect">
            <a:avLst/>
          </a:prstGeom>
        </p:spPr>
      </p:pic>
      <p:sp>
        <p:nvSpPr>
          <p:cNvPr id="5" name="文本框 4"/>
          <p:cNvSpPr txBox="1"/>
          <p:nvPr/>
        </p:nvSpPr>
        <p:spPr>
          <a:xfrm>
            <a:off x="1682115" y="5590540"/>
            <a:ext cx="9512300" cy="792781"/>
          </a:xfrm>
          <a:prstGeom prst="rect">
            <a:avLst/>
          </a:prstGeom>
          <a:noFill/>
        </p:spPr>
        <p:txBody>
          <a:bodyPr wrap="square" rtlCol="0">
            <a:spAutoFit/>
          </a:bodyPr>
          <a:lstStyle/>
          <a:p>
            <a:pPr algn="l" fontAlgn="auto">
              <a:lnSpc>
                <a:spcPct val="150000"/>
              </a:lnSpc>
              <a:spcBef>
                <a:spcPts val="0"/>
              </a:spcBef>
              <a:spcAft>
                <a:spcPts val="0"/>
              </a:spcAft>
            </a:pPr>
            <a:r>
              <a:rPr sz="1600" b="1" dirty="0" err="1">
                <a:solidFill>
                  <a:srgbClr val="C00000"/>
                </a:solidFill>
                <a:ea typeface="Alibaba PuHuiTi R" pitchFamily="18" charset="-122"/>
                <a:sym typeface="+mn-ea"/>
              </a:rPr>
              <a:t>端口是传输数据的通道</a:t>
            </a:r>
            <a:r>
              <a:rPr sz="1600" dirty="0" err="1">
                <a:ea typeface="Alibaba PuHuiTi R" pitchFamily="18" charset="-122"/>
                <a:sym typeface="+mn-ea"/>
              </a:rPr>
              <a:t>，好比教室的门，</a:t>
            </a:r>
            <a:r>
              <a:rPr sz="1600" b="1" dirty="0" err="1">
                <a:solidFill>
                  <a:srgbClr val="C00000"/>
                </a:solidFill>
                <a:ea typeface="Alibaba PuHuiTi R" pitchFamily="18" charset="-122"/>
                <a:sym typeface="+mn-ea"/>
              </a:rPr>
              <a:t>是数据传输必经之路</a:t>
            </a:r>
            <a:endParaRPr lang="en-US" sz="1600" dirty="0">
              <a:ea typeface="Alibaba PuHuiTi R" pitchFamily="18" charset="-122"/>
              <a:sym typeface="+mn-ea"/>
            </a:endParaRPr>
          </a:p>
          <a:p>
            <a:pPr algn="l" fontAlgn="auto">
              <a:lnSpc>
                <a:spcPct val="150000"/>
              </a:lnSpc>
              <a:spcBef>
                <a:spcPts val="0"/>
              </a:spcBef>
              <a:spcAft>
                <a:spcPts val="0"/>
              </a:spcAft>
            </a:pPr>
            <a:r>
              <a:rPr lang="zh-CN" altLang="en-US" sz="1600" dirty="0">
                <a:ea typeface="Alibaba PuHuiTi R" pitchFamily="18" charset="-122"/>
                <a:sym typeface="+mn-ea"/>
              </a:rPr>
              <a:t>注：给已经运行起来的程序分配端口号；没有运行的程序</a:t>
            </a:r>
            <a:endParaRPr sz="1600" dirty="0">
              <a:ea typeface="Alibaba PuHuiTi R" pitchFamily="18" charset="-122"/>
              <a:sym typeface="+mn-ea"/>
            </a:endParaRPr>
          </a:p>
        </p:txBody>
      </p:sp>
      <p:sp>
        <p:nvSpPr>
          <p:cNvPr id="6" name="矩形 5"/>
          <p:cNvSpPr/>
          <p:nvPr/>
        </p:nvSpPr>
        <p:spPr>
          <a:xfrm>
            <a:off x="887631" y="1457517"/>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什么是端口</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723515" y="1983740"/>
            <a:ext cx="7615555" cy="460375"/>
          </a:xfrm>
          <a:prstGeom prst="rect">
            <a:avLst/>
          </a:prstGeom>
          <a:noFill/>
        </p:spPr>
        <p:txBody>
          <a:bodyPr wrap="square" rtlCol="0">
            <a:spAutoFit/>
          </a:bodyPr>
          <a:lstStyle/>
          <a:p>
            <a:pPr algn="l" fontAlgn="auto">
              <a:lnSpc>
                <a:spcPct val="150000"/>
              </a:lnSpc>
              <a:spcBef>
                <a:spcPts val="0"/>
              </a:spcBef>
              <a:spcAft>
                <a:spcPts val="0"/>
              </a:spcAft>
            </a:pPr>
            <a:r>
              <a:rPr sz="1600" dirty="0">
                <a:solidFill>
                  <a:srgbClr val="262626"/>
                </a:solidFill>
                <a:ea typeface="Alibaba PuHuiTi R" pitchFamily="18" charset="-122"/>
                <a:sym typeface="+mn-ea"/>
              </a:rPr>
              <a:t>其实，</a:t>
            </a:r>
            <a:r>
              <a:rPr sz="1600" b="1" dirty="0">
                <a:solidFill>
                  <a:srgbClr val="C00000"/>
                </a:solidFill>
                <a:ea typeface="Alibaba PuHuiTi R" pitchFamily="18" charset="-122"/>
                <a:sym typeface="+mn-ea"/>
              </a:rPr>
              <a:t>每一个端口都会有一个对应的端口号，想要找到端口通过端口号即可。</a:t>
            </a:r>
          </a:p>
        </p:txBody>
      </p:sp>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t>端口和端口号</a:t>
            </a:r>
          </a:p>
        </p:txBody>
      </p:sp>
      <p:sp>
        <p:nvSpPr>
          <p:cNvPr id="59" name="矩形 58"/>
          <p:cNvSpPr/>
          <p:nvPr/>
        </p:nvSpPr>
        <p:spPr>
          <a:xfrm>
            <a:off x="887631" y="1457517"/>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什么是端口号</a:t>
            </a:r>
          </a:p>
        </p:txBody>
      </p:sp>
      <p:pic>
        <p:nvPicPr>
          <p:cNvPr id="4" name="图片 3" descr="image-19105846314"/>
          <p:cNvPicPr>
            <a:picLocks noChangeAspect="1"/>
          </p:cNvPicPr>
          <p:nvPr/>
        </p:nvPicPr>
        <p:blipFill>
          <a:blip r:embed="rId2"/>
          <a:stretch>
            <a:fillRect/>
          </a:stretch>
        </p:blipFill>
        <p:spPr>
          <a:xfrm>
            <a:off x="2624455" y="2593975"/>
            <a:ext cx="7305675" cy="29908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369185" y="2098675"/>
            <a:ext cx="7615555" cy="460375"/>
          </a:xfrm>
          <a:prstGeom prst="rect">
            <a:avLst/>
          </a:prstGeom>
          <a:noFill/>
        </p:spPr>
        <p:txBody>
          <a:bodyPr wrap="square" rtlCol="0">
            <a:spAutoFit/>
          </a:bodyPr>
          <a:lstStyle/>
          <a:p>
            <a:pPr algn="l" fontAlgn="auto">
              <a:lnSpc>
                <a:spcPct val="150000"/>
              </a:lnSpc>
              <a:spcBef>
                <a:spcPts val="0"/>
              </a:spcBef>
              <a:spcAft>
                <a:spcPts val="0"/>
              </a:spcAft>
            </a:pPr>
            <a:r>
              <a:rPr sz="1600" dirty="0">
                <a:solidFill>
                  <a:srgbClr val="262626"/>
                </a:solidFill>
                <a:ea typeface="Alibaba PuHuiTi R" pitchFamily="18" charset="-122"/>
              </a:rPr>
              <a:t>端口号可以标识电脑中唯一的一个端口。</a:t>
            </a:r>
          </a:p>
        </p:txBody>
      </p:sp>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t>端口和端口号</a:t>
            </a:r>
          </a:p>
        </p:txBody>
      </p:sp>
      <p:sp>
        <p:nvSpPr>
          <p:cNvPr id="59" name="矩形 58"/>
          <p:cNvSpPr/>
          <p:nvPr/>
        </p:nvSpPr>
        <p:spPr>
          <a:xfrm>
            <a:off x="887730" y="1457325"/>
            <a:ext cx="2075180" cy="4114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端口和端口号的关系</a:t>
            </a:r>
          </a:p>
        </p:txBody>
      </p:sp>
      <p:pic>
        <p:nvPicPr>
          <p:cNvPr id="2" name="图片 1" descr="image-19110040061"/>
          <p:cNvPicPr>
            <a:picLocks noChangeAspect="1"/>
          </p:cNvPicPr>
          <p:nvPr/>
        </p:nvPicPr>
        <p:blipFill>
          <a:blip r:embed="rId2"/>
          <a:stretch>
            <a:fillRect/>
          </a:stretch>
        </p:blipFill>
        <p:spPr>
          <a:xfrm>
            <a:off x="2369185" y="2559050"/>
            <a:ext cx="7381875" cy="30289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t>端口和端口号</a:t>
            </a:r>
          </a:p>
        </p:txBody>
      </p:sp>
      <p:sp>
        <p:nvSpPr>
          <p:cNvPr id="59" name="矩形 58"/>
          <p:cNvSpPr/>
          <p:nvPr/>
        </p:nvSpPr>
        <p:spPr>
          <a:xfrm>
            <a:off x="887631" y="1457517"/>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端口号的分类</a:t>
            </a:r>
          </a:p>
        </p:txBody>
      </p:sp>
      <p:sp>
        <p:nvSpPr>
          <p:cNvPr id="21" name="TextBox 3"/>
          <p:cNvSpPr txBox="1"/>
          <p:nvPr/>
        </p:nvSpPr>
        <p:spPr>
          <a:xfrm>
            <a:off x="3199765" y="2868930"/>
            <a:ext cx="5720080" cy="368300"/>
          </a:xfrm>
          <a:prstGeom prst="rect">
            <a:avLst/>
          </a:prstGeom>
          <a:solidFill>
            <a:srgbClr val="FFFFE4"/>
          </a:solidFill>
          <a:ln w="3175">
            <a:solidFill>
              <a:srgbClr val="919191"/>
            </a:solidFill>
          </a:ln>
        </p:spPr>
        <p:txBody>
          <a:bodyPr wrap="square">
            <a:spAutoFit/>
          </a:bodyPr>
          <a:lstStyle/>
          <a:p>
            <a:r>
              <a:rPr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知名端口号:</a:t>
            </a:r>
            <a:r>
              <a:rPr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是指</a:t>
            </a:r>
            <a:r>
              <a:rPr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众所周知的端口号</a:t>
            </a:r>
            <a:r>
              <a:rPr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，范围</a:t>
            </a:r>
            <a:r>
              <a:rPr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从0到1023</a:t>
            </a:r>
            <a:r>
              <a:rPr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p>
        </p:txBody>
      </p:sp>
      <p:sp>
        <p:nvSpPr>
          <p:cNvPr id="2" name="TextBox 3"/>
          <p:cNvSpPr txBox="1"/>
          <p:nvPr/>
        </p:nvSpPr>
        <p:spPr>
          <a:xfrm>
            <a:off x="2099945" y="3598545"/>
            <a:ext cx="8834755" cy="368300"/>
          </a:xfrm>
          <a:prstGeom prst="rect">
            <a:avLst/>
          </a:prstGeom>
          <a:solidFill>
            <a:srgbClr val="FFFFE4"/>
          </a:solidFill>
          <a:ln w="3175">
            <a:solidFill>
              <a:srgbClr val="919191"/>
            </a:solidFill>
          </a:ln>
        </p:spPr>
        <p:txBody>
          <a:bodyPr wrap="square">
            <a:spAutoFit/>
          </a:bodyPr>
          <a:lstStyle/>
          <a:p>
            <a:r>
              <a:rPr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动态端口号:</a:t>
            </a:r>
            <a:r>
              <a:rPr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一般程序员开发应用程序使用端口号称为动态端口号, 范围是</a:t>
            </a:r>
            <a:r>
              <a:rPr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从1024到65535</a:t>
            </a:r>
            <a:r>
              <a:rPr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606550" y="2230120"/>
            <a:ext cx="8978900" cy="1198880"/>
          </a:xfrm>
          <a:prstGeom prst="rect">
            <a:avLst/>
          </a:prstGeom>
          <a:noFill/>
        </p:spPr>
        <p:txBody>
          <a:bodyPr wrap="square" rtlCol="0">
            <a:spAutoFit/>
          </a:bodyPr>
          <a:lstStyle/>
          <a:p>
            <a:pPr algn="l" fontAlgn="auto">
              <a:lnSpc>
                <a:spcPct val="150000"/>
              </a:lnSpc>
              <a:spcBef>
                <a:spcPts val="0"/>
              </a:spcBef>
              <a:spcAft>
                <a:spcPts val="0"/>
              </a:spcAft>
            </a:pPr>
            <a:r>
              <a:rPr sz="1600" dirty="0">
                <a:solidFill>
                  <a:srgbClr val="262626"/>
                </a:solidFill>
                <a:ea typeface="Alibaba PuHuiTi R" pitchFamily="18" charset="-122"/>
              </a:rPr>
              <a:t>之前我们已学习了 IP地址和端口号，通过 IP地址能够找到对应的设备，然后再通过端口号找到对应的端口，再通过端口把数据传输给应用程序。</a:t>
            </a:r>
            <a:r>
              <a:rPr sz="1600" b="1" dirty="0">
                <a:solidFill>
                  <a:srgbClr val="C00000"/>
                </a:solidFill>
                <a:ea typeface="Alibaba PuHuiTi R" pitchFamily="18" charset="-122"/>
              </a:rPr>
              <a:t>要注意，数据不能随便发送，在发送之前还需要规则，以保证程序之间按照指定的规则来进行数据的通信</a:t>
            </a:r>
            <a:r>
              <a:rPr sz="1600" dirty="0">
                <a:solidFill>
                  <a:srgbClr val="262626"/>
                </a:solidFill>
                <a:ea typeface="Alibaba PuHuiTi R" pitchFamily="18" charset="-122"/>
              </a:rPr>
              <a:t>，而这个规则就是TCP协议。</a:t>
            </a:r>
          </a:p>
        </p:txBody>
      </p:sp>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t>TCP协议</a:t>
            </a:r>
          </a:p>
        </p:txBody>
      </p:sp>
      <p:sp>
        <p:nvSpPr>
          <p:cNvPr id="59" name="矩形 58"/>
          <p:cNvSpPr/>
          <p:nvPr/>
        </p:nvSpPr>
        <p:spPr>
          <a:xfrm>
            <a:off x="887631" y="1457517"/>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通信流程</a:t>
            </a:r>
          </a:p>
        </p:txBody>
      </p:sp>
      <p:sp>
        <p:nvSpPr>
          <p:cNvPr id="2" name="文本框 1"/>
          <p:cNvSpPr txBox="1"/>
          <p:nvPr/>
        </p:nvSpPr>
        <p:spPr>
          <a:xfrm>
            <a:off x="1209040" y="3949065"/>
            <a:ext cx="10069830" cy="1291590"/>
          </a:xfrm>
          <a:prstGeom prst="rect">
            <a:avLst/>
          </a:prstGeom>
          <a:noFill/>
        </p:spPr>
        <p:txBody>
          <a:bodyPr wrap="square" rtlCol="0">
            <a:spAutoFit/>
          </a:bodyPr>
          <a:lstStyle/>
          <a:p>
            <a:pPr algn="l" fontAlgn="auto">
              <a:lnSpc>
                <a:spcPct val="150000"/>
              </a:lnSpc>
              <a:spcBef>
                <a:spcPts val="0"/>
              </a:spcBef>
              <a:spcAft>
                <a:spcPts val="0"/>
              </a:spcAft>
            </a:pPr>
            <a:r>
              <a:rPr sz="1600" b="1" dirty="0">
                <a:solidFill>
                  <a:srgbClr val="C00000"/>
                </a:solidFill>
                <a:ea typeface="Alibaba PuHuiTi R" pitchFamily="18" charset="-122"/>
                <a:sym typeface="+mn-ea"/>
              </a:rPr>
              <a:t>TCP的概念</a:t>
            </a:r>
            <a:endParaRPr sz="1600" b="1" dirty="0">
              <a:solidFill>
                <a:srgbClr val="C00000"/>
              </a:solidFill>
              <a:ea typeface="Alibaba PuHuiTi R" pitchFamily="18" charset="-122"/>
            </a:endParaRPr>
          </a:p>
          <a:p>
            <a:pPr algn="l" fontAlgn="auto">
              <a:lnSpc>
                <a:spcPct val="150000"/>
              </a:lnSpc>
              <a:spcBef>
                <a:spcPts val="0"/>
              </a:spcBef>
              <a:spcAft>
                <a:spcPts val="0"/>
              </a:spcAft>
            </a:pPr>
            <a:r>
              <a:rPr sz="1600" dirty="0">
                <a:solidFill>
                  <a:srgbClr val="262626"/>
                </a:solidFill>
                <a:ea typeface="Alibaba PuHuiTi R" pitchFamily="18" charset="-122"/>
                <a:sym typeface="+mn-ea"/>
              </a:rPr>
              <a:t>TCP的英文全拼(Transmission Control Protocol)简称传输控制协议，</a:t>
            </a:r>
            <a:r>
              <a:rPr b="1" dirty="0">
                <a:solidFill>
                  <a:srgbClr val="C00000"/>
                </a:solidFill>
                <a:ea typeface="Alibaba PuHuiTi R" pitchFamily="18" charset="-122"/>
                <a:sym typeface="+mn-ea"/>
              </a:rPr>
              <a:t>它是一种面向连接的、可靠的、基于字节流的传输层通信协议</a:t>
            </a:r>
            <a:r>
              <a:rPr lang="zh-CN" b="1" dirty="0">
                <a:solidFill>
                  <a:srgbClr val="C00000"/>
                </a:solidFill>
                <a:ea typeface="Alibaba PuHuiTi R" pitchFamily="18" charset="-122"/>
                <a:sym typeface="+mn-ea"/>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t>TCP协议</a:t>
            </a:r>
          </a:p>
        </p:txBody>
      </p:sp>
      <p:sp>
        <p:nvSpPr>
          <p:cNvPr id="59" name="矩形 58"/>
          <p:cNvSpPr/>
          <p:nvPr/>
        </p:nvSpPr>
        <p:spPr>
          <a:xfrm>
            <a:off x="887631" y="1457517"/>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TCP面向连接</a:t>
            </a:r>
          </a:p>
        </p:txBody>
      </p:sp>
      <p:sp>
        <p:nvSpPr>
          <p:cNvPr id="4" name="文本占位符 3"/>
          <p:cNvSpPr>
            <a:spLocks noGrp="1"/>
          </p:cNvSpPr>
          <p:nvPr>
            <p:ph type="body" sz="quarter" idx="11"/>
          </p:nvPr>
        </p:nvSpPr>
        <p:spPr>
          <a:xfrm>
            <a:off x="1005840" y="1722120"/>
            <a:ext cx="10700385" cy="4599940"/>
          </a:xfrm>
        </p:spPr>
        <p:txBody>
          <a:bodyPr/>
          <a:lstStyle/>
          <a:p>
            <a:endParaRPr lang="en-GB" altLang="zh-CN" b="1" dirty="0"/>
          </a:p>
          <a:p>
            <a:endParaRPr lang="en-GB" altLang="zh-CN" b="1" dirty="0"/>
          </a:p>
          <a:p>
            <a:endParaRPr lang="en-GB" altLang="zh-CN" b="1" dirty="0"/>
          </a:p>
          <a:p>
            <a:endParaRPr lang="en-GB" altLang="zh-CN" b="1" dirty="0"/>
          </a:p>
          <a:p>
            <a:r>
              <a:rPr lang="en-GB" altLang="zh-CN" b="1" dirty="0">
                <a:solidFill>
                  <a:srgbClr val="C00000"/>
                </a:solidFill>
              </a:rPr>
              <a:t>TCP </a:t>
            </a:r>
            <a:r>
              <a:rPr lang="zh-CN" altLang="en-US" b="1" dirty="0">
                <a:solidFill>
                  <a:srgbClr val="C00000"/>
                </a:solidFill>
              </a:rPr>
              <a:t>通信步骤</a:t>
            </a:r>
            <a:r>
              <a:rPr lang="en-US" altLang="zh-CN" b="1" dirty="0">
                <a:solidFill>
                  <a:srgbClr val="C00000"/>
                </a:solidFill>
              </a:rPr>
              <a:t>:</a:t>
            </a:r>
            <a:endParaRPr lang="zh-CN" altLang="en-US" dirty="0">
              <a:solidFill>
                <a:srgbClr val="C00000"/>
              </a:solidFill>
            </a:endParaRPr>
          </a:p>
          <a:p>
            <a:r>
              <a:rPr lang="zh-CN" altLang="en-US" dirty="0"/>
              <a:t>创建连接</a:t>
            </a:r>
          </a:p>
          <a:p>
            <a:r>
              <a:rPr lang="zh-CN" altLang="en-US" dirty="0"/>
              <a:t>传输数据</a:t>
            </a:r>
          </a:p>
          <a:p>
            <a:r>
              <a:rPr lang="zh-CN" altLang="en-US" dirty="0"/>
              <a:t>关闭连接</a:t>
            </a:r>
          </a:p>
          <a:p>
            <a:r>
              <a:rPr lang="zh-CN" altLang="en-US" b="1" dirty="0">
                <a:solidFill>
                  <a:srgbClr val="C00000"/>
                </a:solidFill>
              </a:rPr>
              <a:t>说明</a:t>
            </a:r>
            <a:r>
              <a:rPr lang="en-US" altLang="zh-CN" b="1" dirty="0">
                <a:solidFill>
                  <a:srgbClr val="C00000"/>
                </a:solidFill>
              </a:rPr>
              <a:t>:</a:t>
            </a:r>
            <a:endParaRPr lang="zh-CN" altLang="en-US" dirty="0">
              <a:solidFill>
                <a:srgbClr val="C00000"/>
              </a:solidFill>
            </a:endParaRPr>
          </a:p>
          <a:p>
            <a:r>
              <a:rPr lang="en-GB" altLang="zh-CN" dirty="0"/>
              <a:t>TCP</a:t>
            </a:r>
            <a:r>
              <a:rPr lang="zh-CN" altLang="en-US" dirty="0"/>
              <a:t>通信模型相当于生活中的’打电话‘，在通信开始之前，一定要先建立好连接，才能发送数据，通信结束要关闭连接</a:t>
            </a:r>
          </a:p>
          <a:p>
            <a:endParaRPr lang="zh-CN" altLang="en-US" dirty="0">
              <a:solidFill>
                <a:srgbClr val="C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631690" y="1798320"/>
            <a:ext cx="5869940" cy="2720340"/>
          </a:xfrm>
          <a:prstGeom prst="rect">
            <a:avLst/>
          </a:prstGeom>
          <a:ln>
            <a:solidFill>
              <a:schemeClr val="tx1"/>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4D36524-37E6-F58A-977D-6B627A25C9A5}"/>
              </a:ext>
            </a:extLst>
          </p:cNvPr>
          <p:cNvPicPr>
            <a:picLocks noChangeAspect="1"/>
          </p:cNvPicPr>
          <p:nvPr/>
        </p:nvPicPr>
        <p:blipFill>
          <a:blip r:embed="rId2"/>
          <a:stretch>
            <a:fillRect/>
          </a:stretch>
        </p:blipFill>
        <p:spPr>
          <a:xfrm>
            <a:off x="2416001" y="2014066"/>
            <a:ext cx="4221027" cy="2855646"/>
          </a:xfrm>
          <a:prstGeom prst="rect">
            <a:avLst/>
          </a:prstGeom>
        </p:spPr>
      </p:pic>
      <p:sp>
        <p:nvSpPr>
          <p:cNvPr id="7" name="文本占位符 6">
            <a:extLst>
              <a:ext uri="{FF2B5EF4-FFF2-40B4-BE49-F238E27FC236}">
                <a16:creationId xmlns:a16="http://schemas.microsoft.com/office/drawing/2014/main" id="{2E980D33-0650-E535-75A1-D140104658A5}"/>
              </a:ext>
            </a:extLst>
          </p:cNvPr>
          <p:cNvSpPr>
            <a:spLocks noGrp="1"/>
          </p:cNvSpPr>
          <p:nvPr>
            <p:ph type="body" sz="quarter" idx="10"/>
          </p:nvPr>
        </p:nvSpPr>
        <p:spPr/>
        <p:txBody>
          <a:bodyPr/>
          <a:lstStyle/>
          <a:p>
            <a:r>
              <a:rPr lang="en" altLang="zh-CN" dirty="0"/>
              <a:t>TCP</a:t>
            </a:r>
            <a:r>
              <a:rPr lang="zh-CN" altLang="en-US" dirty="0"/>
              <a:t>协议创建连接：</a:t>
            </a:r>
            <a:r>
              <a:rPr lang="en-US" altLang="zh-CN" dirty="0"/>
              <a:t>3</a:t>
            </a:r>
            <a:r>
              <a:rPr lang="zh-CN" altLang="en-US" dirty="0"/>
              <a:t>次握手</a:t>
            </a:r>
          </a:p>
        </p:txBody>
      </p:sp>
      <p:sp>
        <p:nvSpPr>
          <p:cNvPr id="8" name="文本占位符 7">
            <a:extLst>
              <a:ext uri="{FF2B5EF4-FFF2-40B4-BE49-F238E27FC236}">
                <a16:creationId xmlns:a16="http://schemas.microsoft.com/office/drawing/2014/main" id="{3049226A-4402-C8D7-E9F4-84275F62CADD}"/>
              </a:ext>
            </a:extLst>
          </p:cNvPr>
          <p:cNvSpPr>
            <a:spLocks noGrp="1"/>
          </p:cNvSpPr>
          <p:nvPr>
            <p:ph type="body" sz="quarter" idx="11"/>
          </p:nvPr>
        </p:nvSpPr>
        <p:spPr/>
        <p:txBody>
          <a:bodyPr/>
          <a:lstStyle/>
          <a:p>
            <a:pPr marL="0" indent="0">
              <a:buNone/>
            </a:pPr>
            <a:r>
              <a:rPr lang="zh-CN" altLang="en-US" b="0" i="0" dirty="0">
                <a:solidFill>
                  <a:srgbClr val="333333"/>
                </a:solidFill>
                <a:effectLst/>
                <a:latin typeface="Helvetica Neue" panose="02000503000000020004" pitchFamily="2" charset="0"/>
              </a:rPr>
              <a:t>三次握手（</a:t>
            </a:r>
            <a:r>
              <a:rPr lang="en" altLang="zh-CN" b="0" i="0" dirty="0">
                <a:solidFill>
                  <a:srgbClr val="333333"/>
                </a:solidFill>
                <a:effectLst/>
                <a:latin typeface="Helvetica Neue" panose="02000503000000020004" pitchFamily="2" charset="0"/>
              </a:rPr>
              <a:t>Three-Way Handshake</a:t>
            </a:r>
            <a:r>
              <a:rPr lang="zh-CN" altLang="e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就是指建立一个</a:t>
            </a:r>
            <a:r>
              <a:rPr lang="en" altLang="zh-CN" b="0" i="0" dirty="0">
                <a:solidFill>
                  <a:srgbClr val="333333"/>
                </a:solidFill>
                <a:effectLst/>
                <a:latin typeface="Helvetica Neue" panose="02000503000000020004" pitchFamily="2" charset="0"/>
              </a:rPr>
              <a:t>TCP</a:t>
            </a:r>
            <a:r>
              <a:rPr lang="zh-CN" altLang="en-US" b="0" i="0" dirty="0">
                <a:solidFill>
                  <a:srgbClr val="333333"/>
                </a:solidFill>
                <a:effectLst/>
                <a:latin typeface="Helvetica Neue" panose="02000503000000020004" pitchFamily="2" charset="0"/>
              </a:rPr>
              <a:t>连接时，需要客户端和服务端总共发送</a:t>
            </a:r>
            <a:r>
              <a:rPr lang="en-US" altLang="zh-CN" b="0" i="0" dirty="0">
                <a:solidFill>
                  <a:srgbClr val="333333"/>
                </a:solidFill>
                <a:effectLst/>
                <a:latin typeface="Helvetica Neue" panose="02000503000000020004" pitchFamily="2" charset="0"/>
              </a:rPr>
              <a:t>3</a:t>
            </a:r>
            <a:r>
              <a:rPr lang="zh-CN" altLang="en-US" b="0" i="0" dirty="0">
                <a:solidFill>
                  <a:srgbClr val="333333"/>
                </a:solidFill>
                <a:effectLst/>
                <a:latin typeface="Helvetica Neue" panose="02000503000000020004" pitchFamily="2" charset="0"/>
              </a:rPr>
              <a:t>个包以确认连接的建立。</a:t>
            </a:r>
            <a:endParaRPr lang="en-US" altLang="zh-CN" b="0" i="0" dirty="0">
              <a:solidFill>
                <a:srgbClr val="333333"/>
              </a:solidFill>
              <a:effectLst/>
              <a:latin typeface="Helvetica Neue" panose="02000503000000020004" pitchFamily="2" charset="0"/>
            </a:endParaRPr>
          </a:p>
          <a:p>
            <a:pPr marL="0" indent="0">
              <a:buNone/>
            </a:pPr>
            <a:endParaRPr lang="en-US" altLang="zh-CN" dirty="0">
              <a:solidFill>
                <a:srgbClr val="333333"/>
              </a:solidFill>
              <a:latin typeface="Helvetica Neue" panose="02000503000000020004" pitchFamily="2" charset="0"/>
            </a:endParaRPr>
          </a:p>
          <a:p>
            <a:pPr marL="0" indent="0">
              <a:buNone/>
            </a:pPr>
            <a:endParaRPr lang="en-US" altLang="zh-CN" dirty="0">
              <a:solidFill>
                <a:srgbClr val="333333"/>
              </a:solidFill>
              <a:latin typeface="Helvetica Neue" panose="02000503000000020004" pitchFamily="2" charset="0"/>
            </a:endParaRPr>
          </a:p>
          <a:p>
            <a:pPr marL="0" indent="0">
              <a:buNone/>
            </a:pPr>
            <a:endParaRPr lang="en-US" altLang="zh-CN" dirty="0">
              <a:solidFill>
                <a:srgbClr val="333333"/>
              </a:solidFill>
              <a:latin typeface="Helvetica Neue" panose="02000503000000020004" pitchFamily="2" charset="0"/>
            </a:endParaRPr>
          </a:p>
          <a:p>
            <a:pPr marL="0" indent="0">
              <a:buNone/>
            </a:pPr>
            <a:endParaRPr lang="en-US" altLang="zh-CN" dirty="0">
              <a:solidFill>
                <a:srgbClr val="333333"/>
              </a:solidFill>
              <a:latin typeface="Helvetica Neue" panose="02000503000000020004" pitchFamily="2" charset="0"/>
            </a:endParaRPr>
          </a:p>
          <a:p>
            <a:pPr marL="0" indent="0">
              <a:buNone/>
            </a:pPr>
            <a:endParaRPr lang="en-US" altLang="zh-CN" dirty="0">
              <a:solidFill>
                <a:srgbClr val="333333"/>
              </a:solidFill>
              <a:latin typeface="Helvetica Neue" panose="02000503000000020004" pitchFamily="2" charset="0"/>
            </a:endParaRPr>
          </a:p>
          <a:p>
            <a:pPr algn="l"/>
            <a:endParaRPr lang="en-US" altLang="zh-CN" b="0" i="0" dirty="0">
              <a:solidFill>
                <a:srgbClr val="333333"/>
              </a:solidFill>
              <a:effectLst/>
              <a:latin typeface="Helvetica Neue" panose="02000503000000020004" pitchFamily="2" charset="0"/>
            </a:endParaRPr>
          </a:p>
          <a:p>
            <a:pPr algn="l"/>
            <a:r>
              <a:rPr lang="zh-CN" altLang="en-US" b="0" i="0" dirty="0">
                <a:solidFill>
                  <a:srgbClr val="333333"/>
                </a:solidFill>
                <a:effectLst/>
                <a:latin typeface="Helvetica Neue" panose="02000503000000020004" pitchFamily="2" charset="0"/>
              </a:rPr>
              <a:t>第一次握手：客户端向服务端发送请求</a:t>
            </a:r>
            <a:r>
              <a:rPr lang="zh-CN" altLang="en" b="0" i="0" dirty="0">
                <a:solidFill>
                  <a:srgbClr val="333333"/>
                </a:solidFill>
                <a:effectLst/>
                <a:latin typeface="Helvetica Neue" panose="02000503000000020004" pitchFamily="2" charset="0"/>
              </a:rPr>
              <a:t>，</a:t>
            </a:r>
            <a:r>
              <a:rPr lang="zh-CN" altLang="en-US" b="1" i="0" dirty="0">
                <a:solidFill>
                  <a:srgbClr val="333333"/>
                </a:solidFill>
                <a:effectLst/>
                <a:latin typeface="Helvetica Neue" panose="02000503000000020004" pitchFamily="2" charset="0"/>
              </a:rPr>
              <a:t>等待</a:t>
            </a:r>
            <a:r>
              <a:rPr lang="zh-CN" altLang="en" b="1" dirty="0">
                <a:solidFill>
                  <a:srgbClr val="333333"/>
                </a:solidFill>
                <a:latin typeface="Helvetica Neue" panose="02000503000000020004" pitchFamily="2" charset="0"/>
              </a:rPr>
              <a:t>服务端</a:t>
            </a:r>
            <a:r>
              <a:rPr lang="zh-CN" altLang="en-US" b="1" i="0" dirty="0">
                <a:solidFill>
                  <a:srgbClr val="333333"/>
                </a:solidFill>
                <a:effectLst/>
                <a:latin typeface="Helvetica Neue" panose="02000503000000020004" pitchFamily="2" charset="0"/>
              </a:rPr>
              <a:t>确认</a:t>
            </a:r>
            <a:r>
              <a:rPr lang="zh-CN" altLang="en-US" b="0" i="0" dirty="0">
                <a:solidFill>
                  <a:srgbClr val="333333"/>
                </a:solidFill>
                <a:effectLst/>
                <a:latin typeface="Helvetica Neue" panose="02000503000000020004" pitchFamily="2" charset="0"/>
              </a:rPr>
              <a:t>。</a:t>
            </a:r>
          </a:p>
          <a:p>
            <a:pPr algn="l"/>
            <a:r>
              <a:rPr lang="zh-CN" altLang="en-US" b="0" i="0" dirty="0">
                <a:solidFill>
                  <a:srgbClr val="333333"/>
                </a:solidFill>
                <a:effectLst/>
                <a:latin typeface="Helvetica Neue" panose="02000503000000020004" pitchFamily="2" charset="0"/>
              </a:rPr>
              <a:t>第二次握手：</a:t>
            </a:r>
            <a:r>
              <a:rPr lang="zh-CN" altLang="en" dirty="0">
                <a:solidFill>
                  <a:srgbClr val="333333"/>
                </a:solidFill>
                <a:latin typeface="Helvetica Neue" panose="02000503000000020004" pitchFamily="2" charset="0"/>
              </a:rPr>
              <a:t>服务端</a:t>
            </a:r>
            <a:r>
              <a:rPr lang="zh-CN" altLang="en-US" b="0" i="0" dirty="0">
                <a:solidFill>
                  <a:srgbClr val="333333"/>
                </a:solidFill>
                <a:effectLst/>
                <a:latin typeface="Helvetica Neue" panose="02000503000000020004" pitchFamily="2" charset="0"/>
              </a:rPr>
              <a:t>收到请求后</a:t>
            </a:r>
            <a:r>
              <a:rPr lang="zh-CN" altLang="en-US" b="1" i="0" dirty="0">
                <a:solidFill>
                  <a:srgbClr val="333333"/>
                </a:solidFill>
                <a:effectLst/>
                <a:latin typeface="Helvetica Neue" panose="02000503000000020004" pitchFamily="2" charset="0"/>
              </a:rPr>
              <a:t>知道</a:t>
            </a:r>
            <a:r>
              <a:rPr lang="zh-CN" altLang="en" b="1" dirty="0">
                <a:solidFill>
                  <a:srgbClr val="333333"/>
                </a:solidFill>
                <a:latin typeface="Helvetica Neue" panose="02000503000000020004" pitchFamily="2" charset="0"/>
              </a:rPr>
              <a:t>客户端</a:t>
            </a:r>
            <a:r>
              <a:rPr lang="zh-CN" altLang="en-US" b="1" i="0" dirty="0">
                <a:solidFill>
                  <a:srgbClr val="333333"/>
                </a:solidFill>
                <a:effectLst/>
                <a:latin typeface="Helvetica Neue" panose="02000503000000020004" pitchFamily="2" charset="0"/>
              </a:rPr>
              <a:t>请求建立连接</a:t>
            </a:r>
            <a:r>
              <a:rPr lang="zh-CN" altLang="en-US" b="0" i="0" dirty="0">
                <a:solidFill>
                  <a:srgbClr val="333333"/>
                </a:solidFill>
                <a:effectLst/>
                <a:latin typeface="Helvetica Neue" panose="02000503000000020004" pitchFamily="2" charset="0"/>
              </a:rPr>
              <a:t>，</a:t>
            </a:r>
            <a:r>
              <a:rPr lang="zh-CN" altLang="en-US" b="1" dirty="0">
                <a:solidFill>
                  <a:srgbClr val="333333"/>
                </a:solidFill>
                <a:latin typeface="Helvetica Neue" panose="02000503000000020004" pitchFamily="2" charset="0"/>
              </a:rPr>
              <a:t>回复</a:t>
            </a:r>
            <a:r>
              <a:rPr lang="zh-CN" altLang="en-US" b="1" i="0" dirty="0">
                <a:solidFill>
                  <a:srgbClr val="333333"/>
                </a:solidFill>
                <a:effectLst/>
                <a:latin typeface="Helvetica Neue" panose="02000503000000020004" pitchFamily="2" charset="0"/>
              </a:rPr>
              <a:t>给</a:t>
            </a:r>
            <a:r>
              <a:rPr lang="zh-CN" altLang="en" b="1" dirty="0">
                <a:solidFill>
                  <a:srgbClr val="333333"/>
                </a:solidFill>
                <a:latin typeface="Helvetica Neue" panose="02000503000000020004" pitchFamily="2" charset="0"/>
              </a:rPr>
              <a:t>客户端</a:t>
            </a:r>
            <a:r>
              <a:rPr lang="zh-CN" altLang="en-US" b="1" i="0" dirty="0">
                <a:solidFill>
                  <a:srgbClr val="333333"/>
                </a:solidFill>
                <a:effectLst/>
                <a:latin typeface="Helvetica Neue" panose="02000503000000020004" pitchFamily="2" charset="0"/>
              </a:rPr>
              <a:t>以确认连接请求</a:t>
            </a:r>
            <a:r>
              <a:rPr lang="zh-CN" altLang="en-US" b="0" i="0" dirty="0">
                <a:solidFill>
                  <a:srgbClr val="333333"/>
                </a:solidFill>
                <a:effectLst/>
                <a:latin typeface="Helvetica Neue" panose="02000503000000020004" pitchFamily="2" charset="0"/>
              </a:rPr>
              <a:t>。</a:t>
            </a:r>
            <a:endParaRPr lang="en-US" altLang="zh-CN" b="0" i="0" dirty="0">
              <a:solidFill>
                <a:srgbClr val="333333"/>
              </a:solidFill>
              <a:effectLst/>
              <a:latin typeface="Helvetica Neue" panose="02000503000000020004" pitchFamily="2" charset="0"/>
            </a:endParaRPr>
          </a:p>
          <a:p>
            <a:pPr algn="l"/>
            <a:r>
              <a:rPr lang="zh-CN" altLang="en-US" b="0" i="0" dirty="0">
                <a:solidFill>
                  <a:srgbClr val="333333"/>
                </a:solidFill>
                <a:effectLst/>
                <a:latin typeface="Helvetica Neue" panose="02000503000000020004" pitchFamily="2" charset="0"/>
              </a:rPr>
              <a:t>第三次握手：</a:t>
            </a:r>
            <a:r>
              <a:rPr lang="zh-CN" altLang="en" b="1" dirty="0">
                <a:solidFill>
                  <a:srgbClr val="333333"/>
                </a:solidFill>
                <a:latin typeface="Helvetica Neue" panose="02000503000000020004" pitchFamily="2" charset="0"/>
              </a:rPr>
              <a:t>客户端</a:t>
            </a:r>
            <a:r>
              <a:rPr lang="zh-CN" altLang="en-US" b="1" i="0" dirty="0">
                <a:solidFill>
                  <a:srgbClr val="333333"/>
                </a:solidFill>
                <a:effectLst/>
                <a:latin typeface="Helvetica Neue" panose="02000503000000020004" pitchFamily="2" charset="0"/>
              </a:rPr>
              <a:t>收到确认后</a:t>
            </a:r>
            <a:r>
              <a:rPr lang="zh-CN" altLang="en-US" b="0" i="0" dirty="0">
                <a:solidFill>
                  <a:srgbClr val="333333"/>
                </a:solidFill>
                <a:effectLst/>
                <a:latin typeface="Helvetica Neue" panose="02000503000000020004" pitchFamily="2" charset="0"/>
              </a:rPr>
              <a:t>，再次发送请求确认服务端</a:t>
            </a:r>
            <a:r>
              <a:rPr lang="zh-CN" altLang="e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服务端收到正确请求后，如果正确则连接建立成功，完成三次握手，随后</a:t>
            </a:r>
            <a:r>
              <a:rPr lang="zh-CN" altLang="en" dirty="0">
                <a:solidFill>
                  <a:srgbClr val="333333"/>
                </a:solidFill>
                <a:latin typeface="Helvetica Neue" panose="02000503000000020004" pitchFamily="2" charset="0"/>
              </a:rPr>
              <a:t>客户端</a:t>
            </a:r>
            <a:r>
              <a:rPr lang="zh-CN" altLang="en-US" b="0" i="0" dirty="0">
                <a:solidFill>
                  <a:srgbClr val="333333"/>
                </a:solidFill>
                <a:effectLst/>
                <a:latin typeface="Helvetica Neue" panose="02000503000000020004" pitchFamily="2" charset="0"/>
              </a:rPr>
              <a:t>与</a:t>
            </a:r>
            <a:r>
              <a:rPr lang="zh-CN" altLang="en" dirty="0">
                <a:solidFill>
                  <a:srgbClr val="333333"/>
                </a:solidFill>
                <a:latin typeface="Helvetica Neue" panose="02000503000000020004" pitchFamily="2" charset="0"/>
              </a:rPr>
              <a:t>服务</a:t>
            </a:r>
            <a:r>
              <a:rPr lang="zh-CN" altLang="en-US" dirty="0">
                <a:solidFill>
                  <a:srgbClr val="333333"/>
                </a:solidFill>
                <a:latin typeface="Helvetica Neue" panose="02000503000000020004" pitchFamily="2" charset="0"/>
              </a:rPr>
              <a:t>端</a:t>
            </a:r>
            <a:r>
              <a:rPr lang="zh-CN" altLang="en-US" b="0" i="0" dirty="0">
                <a:solidFill>
                  <a:srgbClr val="333333"/>
                </a:solidFill>
                <a:effectLst/>
                <a:latin typeface="Helvetica Neue" panose="02000503000000020004" pitchFamily="2" charset="0"/>
              </a:rPr>
              <a:t>之间可以开始传输数据了。</a:t>
            </a:r>
          </a:p>
          <a:p>
            <a:pPr marL="0" indent="0">
              <a:buNone/>
            </a:pPr>
            <a:endParaRPr lang="zh-CN" altLang="en-US" dirty="0"/>
          </a:p>
        </p:txBody>
      </p:sp>
    </p:spTree>
    <p:extLst>
      <p:ext uri="{BB962C8B-B14F-4D97-AF65-F5344CB8AC3E}">
        <p14:creationId xmlns:p14="http://schemas.microsoft.com/office/powerpoint/2010/main" val="1295407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E980D33-0650-E535-75A1-D140104658A5}"/>
              </a:ext>
            </a:extLst>
          </p:cNvPr>
          <p:cNvSpPr>
            <a:spLocks noGrp="1"/>
          </p:cNvSpPr>
          <p:nvPr>
            <p:ph type="body" sz="quarter" idx="10"/>
          </p:nvPr>
        </p:nvSpPr>
        <p:spPr/>
        <p:txBody>
          <a:bodyPr/>
          <a:lstStyle/>
          <a:p>
            <a:r>
              <a:rPr lang="en" altLang="zh-CN" dirty="0"/>
              <a:t>TCP</a:t>
            </a:r>
            <a:r>
              <a:rPr lang="zh-CN" altLang="en-US" dirty="0"/>
              <a:t>协议断开连接：</a:t>
            </a:r>
            <a:r>
              <a:rPr lang="en-US" altLang="zh-CN" dirty="0"/>
              <a:t>4</a:t>
            </a:r>
            <a:r>
              <a:rPr lang="zh-CN" altLang="en-US" dirty="0"/>
              <a:t>次挥手</a:t>
            </a:r>
          </a:p>
        </p:txBody>
      </p:sp>
      <p:sp>
        <p:nvSpPr>
          <p:cNvPr id="8" name="文本占位符 7">
            <a:extLst>
              <a:ext uri="{FF2B5EF4-FFF2-40B4-BE49-F238E27FC236}">
                <a16:creationId xmlns:a16="http://schemas.microsoft.com/office/drawing/2014/main" id="{3049226A-4402-C8D7-E9F4-84275F62CADD}"/>
              </a:ext>
            </a:extLst>
          </p:cNvPr>
          <p:cNvSpPr>
            <a:spLocks noGrp="1"/>
          </p:cNvSpPr>
          <p:nvPr>
            <p:ph type="body" sz="quarter" idx="11"/>
          </p:nvPr>
        </p:nvSpPr>
        <p:spPr/>
        <p:txBody>
          <a:bodyPr/>
          <a:lstStyle/>
          <a:p>
            <a:pPr marL="0" indent="0">
              <a:buNone/>
            </a:pPr>
            <a:r>
              <a:rPr lang="zh-CN" altLang="en-US" b="0" i="0" dirty="0">
                <a:solidFill>
                  <a:srgbClr val="333333"/>
                </a:solidFill>
                <a:effectLst/>
                <a:latin typeface="Helvetica Neue" panose="02000503000000020004" pitchFamily="2" charset="0"/>
              </a:rPr>
              <a:t>四次挥手说</a:t>
            </a:r>
            <a:r>
              <a:rPr lang="en" altLang="zh-CN" b="0" i="0" dirty="0">
                <a:solidFill>
                  <a:srgbClr val="333333"/>
                </a:solidFill>
                <a:effectLst/>
                <a:latin typeface="Helvetica Neue" panose="02000503000000020004" pitchFamily="2" charset="0"/>
              </a:rPr>
              <a:t>TCP</a:t>
            </a:r>
            <a:r>
              <a:rPr lang="zh-CN" altLang="en-US" b="0" i="0" dirty="0">
                <a:solidFill>
                  <a:srgbClr val="333333"/>
                </a:solidFill>
                <a:effectLst/>
                <a:latin typeface="Helvetica Neue" panose="02000503000000020004" pitchFamily="2" charset="0"/>
              </a:rPr>
              <a:t>断开链接的时候需要经过</a:t>
            </a:r>
            <a:r>
              <a:rPr lang="en-US" altLang="zh-CN" b="0" i="0" dirty="0">
                <a:solidFill>
                  <a:srgbClr val="333333"/>
                </a:solidFill>
                <a:effectLst/>
                <a:latin typeface="Helvetica Neue" panose="02000503000000020004" pitchFamily="2" charset="0"/>
              </a:rPr>
              <a:t>4</a:t>
            </a:r>
            <a:r>
              <a:rPr lang="zh-CN" altLang="en-US" b="0" i="0" dirty="0">
                <a:solidFill>
                  <a:srgbClr val="333333"/>
                </a:solidFill>
                <a:effectLst/>
                <a:latin typeface="Helvetica Neue" panose="02000503000000020004" pitchFamily="2" charset="0"/>
              </a:rPr>
              <a:t>次确认。</a:t>
            </a:r>
            <a:r>
              <a:rPr lang="en-US" altLang="zh-CN" b="0" i="0" dirty="0">
                <a:solidFill>
                  <a:srgbClr val="C00000"/>
                </a:solidFill>
                <a:effectLst/>
                <a:latin typeface="Helvetica Neue" panose="02000503000000020004" pitchFamily="2" charset="0"/>
              </a:rPr>
              <a:t>TCP</a:t>
            </a:r>
            <a:r>
              <a:rPr lang="zh-CN" altLang="en-US" b="0" i="0" dirty="0">
                <a:solidFill>
                  <a:srgbClr val="C00000"/>
                </a:solidFill>
                <a:effectLst/>
                <a:latin typeface="Helvetica Neue" panose="02000503000000020004" pitchFamily="2" charset="0"/>
              </a:rPr>
              <a:t>连接是双向，</a:t>
            </a:r>
            <a:r>
              <a:rPr lang="en-US" altLang="zh-CN" b="0" i="0" dirty="0">
                <a:solidFill>
                  <a:srgbClr val="C00000"/>
                </a:solidFill>
                <a:effectLst/>
                <a:latin typeface="Helvetica Neue" panose="02000503000000020004" pitchFamily="2" charset="0"/>
              </a:rPr>
              <a:t>A</a:t>
            </a:r>
            <a:r>
              <a:rPr lang="zh-CN" altLang="en-US" b="0" i="0" dirty="0">
                <a:solidFill>
                  <a:srgbClr val="C00000"/>
                </a:solidFill>
                <a:effectLst/>
                <a:latin typeface="Helvetica Neue" panose="02000503000000020004" pitchFamily="2" charset="0"/>
              </a:rPr>
              <a:t>连接</a:t>
            </a:r>
            <a:r>
              <a:rPr lang="en-US" altLang="zh-CN" b="0" i="0" dirty="0">
                <a:solidFill>
                  <a:srgbClr val="C00000"/>
                </a:solidFill>
                <a:effectLst/>
                <a:latin typeface="Helvetica Neue" panose="02000503000000020004" pitchFamily="2" charset="0"/>
              </a:rPr>
              <a:t>B</a:t>
            </a:r>
            <a:r>
              <a:rPr lang="zh-CN" altLang="en-US" b="0" i="0" dirty="0">
                <a:solidFill>
                  <a:srgbClr val="C00000"/>
                </a:solidFill>
                <a:effectLst/>
                <a:latin typeface="Helvetica Neue" panose="02000503000000020004" pitchFamily="2" charset="0"/>
              </a:rPr>
              <a:t>、</a:t>
            </a:r>
            <a:r>
              <a:rPr lang="en-US" altLang="zh-CN" b="0" i="0" dirty="0">
                <a:solidFill>
                  <a:srgbClr val="C00000"/>
                </a:solidFill>
                <a:effectLst/>
                <a:latin typeface="Helvetica Neue" panose="02000503000000020004" pitchFamily="2" charset="0"/>
              </a:rPr>
              <a:t>B</a:t>
            </a:r>
            <a:r>
              <a:rPr lang="zh-CN" altLang="en-US" b="0" i="0" dirty="0">
                <a:solidFill>
                  <a:srgbClr val="C00000"/>
                </a:solidFill>
                <a:effectLst/>
                <a:latin typeface="Helvetica Neue" panose="02000503000000020004" pitchFamily="2" charset="0"/>
              </a:rPr>
              <a:t>连接</a:t>
            </a:r>
            <a:r>
              <a:rPr lang="en-US" altLang="zh-CN" b="0" i="0" dirty="0">
                <a:solidFill>
                  <a:srgbClr val="C00000"/>
                </a:solidFill>
                <a:effectLst/>
                <a:latin typeface="Helvetica Neue" panose="02000503000000020004" pitchFamily="2" charset="0"/>
              </a:rPr>
              <a:t>A</a:t>
            </a:r>
            <a:r>
              <a:rPr lang="zh-CN" altLang="en-US" b="0" i="0" dirty="0">
                <a:solidFill>
                  <a:srgbClr val="C00000"/>
                </a:solidFill>
                <a:effectLst/>
                <a:latin typeface="Helvetica Neue" panose="02000503000000020004" pitchFamily="2" charset="0"/>
              </a:rPr>
              <a:t>都要断开</a:t>
            </a:r>
            <a:endParaRPr lang="en-US" altLang="zh-CN" dirty="0">
              <a:solidFill>
                <a:srgbClr val="C00000"/>
              </a:solidFill>
              <a:latin typeface="Helvetica Neue" panose="02000503000000020004" pitchFamily="2" charset="0"/>
            </a:endParaRPr>
          </a:p>
          <a:p>
            <a:pPr marL="0" indent="0">
              <a:buNone/>
            </a:pPr>
            <a:endParaRPr lang="en-US" altLang="zh-CN" dirty="0">
              <a:solidFill>
                <a:srgbClr val="333333"/>
              </a:solidFill>
              <a:latin typeface="Helvetica Neue" panose="02000503000000020004" pitchFamily="2" charset="0"/>
            </a:endParaRPr>
          </a:p>
          <a:p>
            <a:pPr marL="0" indent="0">
              <a:buNone/>
            </a:pPr>
            <a:endParaRPr lang="en-US" altLang="zh-CN" dirty="0">
              <a:solidFill>
                <a:srgbClr val="333333"/>
              </a:solidFill>
              <a:latin typeface="Helvetica Neue" panose="02000503000000020004" pitchFamily="2" charset="0"/>
            </a:endParaRPr>
          </a:p>
          <a:p>
            <a:pPr marL="0" indent="0">
              <a:buNone/>
            </a:pPr>
            <a:endParaRPr lang="en-US" altLang="zh-CN" dirty="0">
              <a:solidFill>
                <a:srgbClr val="333333"/>
              </a:solidFill>
              <a:latin typeface="Helvetica Neue" panose="02000503000000020004" pitchFamily="2" charset="0"/>
            </a:endParaRPr>
          </a:p>
          <a:p>
            <a:pPr marL="0" indent="0">
              <a:buNone/>
            </a:pPr>
            <a:endParaRPr lang="en-US" altLang="zh-CN" dirty="0">
              <a:solidFill>
                <a:srgbClr val="333333"/>
              </a:solidFill>
              <a:latin typeface="Helvetica Neue" panose="02000503000000020004" pitchFamily="2" charset="0"/>
            </a:endParaRPr>
          </a:p>
          <a:p>
            <a:pPr algn="l"/>
            <a:endParaRPr lang="en-US" altLang="zh-CN" b="0" i="0" dirty="0">
              <a:solidFill>
                <a:srgbClr val="333333"/>
              </a:solidFill>
              <a:effectLst/>
              <a:latin typeface="Helvetica Neue" panose="02000503000000020004" pitchFamily="2" charset="0"/>
            </a:endParaRPr>
          </a:p>
          <a:p>
            <a:pPr algn="l"/>
            <a:endParaRPr lang="en-US" altLang="zh-CN" b="0" i="0" u="none" strike="noStrike" dirty="0">
              <a:solidFill>
                <a:srgbClr val="333333"/>
              </a:solidFill>
              <a:effectLst/>
              <a:latin typeface="Open Sans" panose="020B0606030504020204" pitchFamily="34" charset="0"/>
            </a:endParaRPr>
          </a:p>
          <a:p>
            <a:pPr algn="l"/>
            <a:endParaRPr lang="en-US" altLang="zh-CN" b="0" i="0" u="none" strike="noStrike" dirty="0">
              <a:solidFill>
                <a:srgbClr val="333333"/>
              </a:solidFill>
              <a:effectLst/>
              <a:latin typeface="Open Sans" panose="020B0606030504020204" pitchFamily="34" charset="0"/>
            </a:endParaRPr>
          </a:p>
          <a:p>
            <a:pPr algn="l"/>
            <a:r>
              <a:rPr lang="zh-CN" altLang="en-US" b="0" i="0" u="none" strike="noStrike" dirty="0">
                <a:solidFill>
                  <a:srgbClr val="333333"/>
                </a:solidFill>
                <a:effectLst/>
                <a:latin typeface="Open Sans" panose="020B0606030504020204" pitchFamily="34" charset="0"/>
              </a:rPr>
              <a:t>第一次挥手： 当主机</a:t>
            </a:r>
            <a:r>
              <a:rPr lang="en" altLang="zh-CN" b="0" i="0" u="none" strike="noStrike" dirty="0">
                <a:solidFill>
                  <a:srgbClr val="333333"/>
                </a:solidFill>
                <a:effectLst/>
                <a:latin typeface="Open Sans" panose="020B0606030504020204" pitchFamily="34" charset="0"/>
              </a:rPr>
              <a:t>A</a:t>
            </a:r>
            <a:r>
              <a:rPr lang="zh-CN" altLang="en-US" b="0" i="0" u="none" strike="noStrike" dirty="0">
                <a:solidFill>
                  <a:srgbClr val="333333"/>
                </a:solidFill>
                <a:effectLst/>
                <a:latin typeface="Open Sans" panose="020B0606030504020204" pitchFamily="34" charset="0"/>
              </a:rPr>
              <a:t>（可以是客户端也可以是服务端）完成数据传输后</a:t>
            </a:r>
            <a:r>
              <a:rPr lang="en-US" altLang="zh-CN" b="0" i="0" u="none" strike="noStrike" dirty="0">
                <a:solidFill>
                  <a:srgbClr val="333333"/>
                </a:solidFill>
                <a:effectLst/>
                <a:latin typeface="Open Sans" panose="020B0606030504020204" pitchFamily="34" charset="0"/>
              </a:rPr>
              <a:t>,</a:t>
            </a:r>
            <a:r>
              <a:rPr lang="zh-CN" altLang="en-US" b="0" i="0" u="none" strike="noStrike" dirty="0">
                <a:solidFill>
                  <a:srgbClr val="333333"/>
                </a:solidFill>
                <a:effectLst/>
                <a:latin typeface="Open Sans" panose="020B0606030504020204" pitchFamily="34" charset="0"/>
              </a:rPr>
              <a:t> 提出停止</a:t>
            </a:r>
            <a:r>
              <a:rPr lang="en" altLang="zh-CN" b="0" i="0" u="none" strike="noStrike" dirty="0">
                <a:solidFill>
                  <a:srgbClr val="333333"/>
                </a:solidFill>
                <a:effectLst/>
                <a:latin typeface="Open Sans" panose="020B0606030504020204" pitchFamily="34" charset="0"/>
              </a:rPr>
              <a:t>TCP </a:t>
            </a:r>
            <a:r>
              <a:rPr lang="zh-CN" altLang="en-US" b="0" i="0" u="none" strike="noStrike" dirty="0">
                <a:solidFill>
                  <a:srgbClr val="333333"/>
                </a:solidFill>
                <a:effectLst/>
                <a:latin typeface="Open Sans" panose="020B0606030504020204" pitchFamily="34" charset="0"/>
              </a:rPr>
              <a:t>连接的请求 </a:t>
            </a:r>
          </a:p>
          <a:p>
            <a:pPr algn="l"/>
            <a:r>
              <a:rPr lang="zh-CN" altLang="en-US" b="0" i="0" u="none" strike="noStrike" dirty="0">
                <a:solidFill>
                  <a:srgbClr val="333333"/>
                </a:solidFill>
                <a:effectLst/>
                <a:latin typeface="Open Sans" panose="020B0606030504020204" pitchFamily="34" charset="0"/>
              </a:rPr>
              <a:t>第二次挥手： 主机</a:t>
            </a:r>
            <a:r>
              <a:rPr lang="en" altLang="zh-CN" b="0" i="0" u="none" strike="noStrike" dirty="0">
                <a:solidFill>
                  <a:srgbClr val="333333"/>
                </a:solidFill>
                <a:effectLst/>
                <a:latin typeface="Open Sans" panose="020B0606030504020204" pitchFamily="34" charset="0"/>
              </a:rPr>
              <a:t>B</a:t>
            </a:r>
            <a:r>
              <a:rPr lang="zh-CN" altLang="en-US" b="0" i="0" u="none" strike="noStrike" dirty="0">
                <a:solidFill>
                  <a:srgbClr val="333333"/>
                </a:solidFill>
                <a:effectLst/>
                <a:latin typeface="Open Sans" panose="020B0606030504020204" pitchFamily="34" charset="0"/>
              </a:rPr>
              <a:t>收到请求后对其作出响应，</a:t>
            </a:r>
            <a:r>
              <a:rPr lang="zh-CN" altLang="en-US" b="0" i="0" u="none" strike="noStrike" dirty="0">
                <a:solidFill>
                  <a:srgbClr val="C00000"/>
                </a:solidFill>
                <a:effectLst/>
                <a:latin typeface="Open Sans" panose="020B0606030504020204" pitchFamily="34" charset="0"/>
              </a:rPr>
              <a:t>确认这一方向上的</a:t>
            </a:r>
            <a:r>
              <a:rPr lang="en" altLang="zh-CN" b="0" i="0" u="none" strike="noStrike" dirty="0">
                <a:solidFill>
                  <a:srgbClr val="C00000"/>
                </a:solidFill>
                <a:effectLst/>
                <a:latin typeface="Open Sans" panose="020B0606030504020204" pitchFamily="34" charset="0"/>
              </a:rPr>
              <a:t>TCP</a:t>
            </a:r>
            <a:r>
              <a:rPr lang="zh-CN" altLang="en-US" b="0" i="0" u="none" strike="noStrike" dirty="0">
                <a:solidFill>
                  <a:srgbClr val="C00000"/>
                </a:solidFill>
                <a:effectLst/>
                <a:latin typeface="Open Sans" panose="020B0606030504020204" pitchFamily="34" charset="0"/>
              </a:rPr>
              <a:t>连接</a:t>
            </a:r>
            <a:r>
              <a:rPr lang="zh-CN" altLang="en-US" b="0" i="0" u="none" strike="noStrike" dirty="0">
                <a:solidFill>
                  <a:srgbClr val="333333"/>
                </a:solidFill>
                <a:effectLst/>
                <a:latin typeface="Open Sans" panose="020B0606030504020204" pitchFamily="34" charset="0"/>
              </a:rPr>
              <a:t>将关闭</a:t>
            </a:r>
          </a:p>
          <a:p>
            <a:pPr algn="l"/>
            <a:r>
              <a:rPr lang="zh-CN" altLang="en-US" b="0" i="0" u="none" strike="noStrike" dirty="0">
                <a:solidFill>
                  <a:srgbClr val="333333"/>
                </a:solidFill>
                <a:effectLst/>
                <a:latin typeface="Open Sans" panose="020B0606030504020204" pitchFamily="34" charset="0"/>
              </a:rPr>
              <a:t>第三次挥手： 主机</a:t>
            </a:r>
            <a:r>
              <a:rPr lang="en" altLang="zh-CN" b="0" i="0" u="none" strike="noStrike" dirty="0">
                <a:solidFill>
                  <a:srgbClr val="333333"/>
                </a:solidFill>
                <a:effectLst/>
                <a:latin typeface="Open Sans" panose="020B0606030504020204" pitchFamily="34" charset="0"/>
              </a:rPr>
              <a:t>B </a:t>
            </a:r>
            <a:r>
              <a:rPr lang="zh-CN" altLang="en-US" b="0" i="0" u="none" strike="noStrike" dirty="0">
                <a:solidFill>
                  <a:srgbClr val="333333"/>
                </a:solidFill>
                <a:effectLst/>
                <a:latin typeface="Open Sans" panose="020B0606030504020204" pitchFamily="34" charset="0"/>
              </a:rPr>
              <a:t>端再提出</a:t>
            </a:r>
            <a:r>
              <a:rPr lang="zh-CN" altLang="en-US" b="0" i="0" u="none" strike="noStrike" dirty="0">
                <a:solidFill>
                  <a:srgbClr val="C00000"/>
                </a:solidFill>
                <a:effectLst/>
                <a:latin typeface="Open Sans" panose="020B0606030504020204" pitchFamily="34" charset="0"/>
              </a:rPr>
              <a:t>反方向的连接</a:t>
            </a:r>
            <a:r>
              <a:rPr lang="zh-CN" altLang="en-US" b="0" i="0" u="none" strike="noStrike" dirty="0">
                <a:solidFill>
                  <a:srgbClr val="333333"/>
                </a:solidFill>
                <a:effectLst/>
                <a:latin typeface="Open Sans" panose="020B0606030504020204" pitchFamily="34" charset="0"/>
              </a:rPr>
              <a:t>关闭请求</a:t>
            </a:r>
          </a:p>
          <a:p>
            <a:pPr algn="l"/>
            <a:r>
              <a:rPr lang="zh-CN" altLang="en-US" b="0" i="0" u="none" strike="noStrike" dirty="0">
                <a:solidFill>
                  <a:srgbClr val="333333"/>
                </a:solidFill>
                <a:effectLst/>
                <a:latin typeface="Open Sans" panose="020B0606030504020204" pitchFamily="34" charset="0"/>
              </a:rPr>
              <a:t>第四次挥手： 主机</a:t>
            </a:r>
            <a:r>
              <a:rPr lang="en" altLang="zh-CN" b="0" i="0" u="none" strike="noStrike" dirty="0">
                <a:solidFill>
                  <a:srgbClr val="333333"/>
                </a:solidFill>
                <a:effectLst/>
                <a:latin typeface="Open Sans" panose="020B0606030504020204" pitchFamily="34" charset="0"/>
              </a:rPr>
              <a:t>A</a:t>
            </a:r>
            <a:r>
              <a:rPr lang="zh-CN" altLang="en-US" b="0" i="0" u="none" strike="noStrike" dirty="0">
                <a:solidFill>
                  <a:srgbClr val="333333"/>
                </a:solidFill>
                <a:effectLst/>
                <a:latin typeface="Open Sans" panose="020B0606030504020204" pitchFamily="34" charset="0"/>
              </a:rPr>
              <a:t>对主机</a:t>
            </a:r>
            <a:r>
              <a:rPr lang="en" altLang="zh-CN" b="0" i="0" u="none" strike="noStrike" dirty="0">
                <a:solidFill>
                  <a:srgbClr val="333333"/>
                </a:solidFill>
                <a:effectLst/>
                <a:latin typeface="Open Sans" panose="020B0606030504020204" pitchFamily="34" charset="0"/>
              </a:rPr>
              <a:t>B </a:t>
            </a:r>
            <a:r>
              <a:rPr lang="zh-CN" altLang="en-US" b="0" i="0" u="none" strike="noStrike" dirty="0">
                <a:solidFill>
                  <a:srgbClr val="333333"/>
                </a:solidFill>
                <a:effectLst/>
                <a:latin typeface="Open Sans" panose="020B0606030504020204" pitchFamily="34" charset="0"/>
              </a:rPr>
              <a:t>的请求进行确认，双方向的关闭结束 </a:t>
            </a:r>
          </a:p>
          <a:p>
            <a:pPr marL="0" indent="0">
              <a:buNone/>
            </a:pPr>
            <a:endParaRPr lang="zh-CN" altLang="en-US" dirty="0"/>
          </a:p>
        </p:txBody>
      </p:sp>
      <p:pic>
        <p:nvPicPr>
          <p:cNvPr id="2" name="图片 1">
            <a:extLst>
              <a:ext uri="{FF2B5EF4-FFF2-40B4-BE49-F238E27FC236}">
                <a16:creationId xmlns:a16="http://schemas.microsoft.com/office/drawing/2014/main" id="{A86F1839-B90B-5CE4-48BF-D5FC9F825CE3}"/>
              </a:ext>
            </a:extLst>
          </p:cNvPr>
          <p:cNvPicPr>
            <a:picLocks noChangeAspect="1"/>
          </p:cNvPicPr>
          <p:nvPr/>
        </p:nvPicPr>
        <p:blipFill>
          <a:blip r:embed="rId2"/>
          <a:stretch>
            <a:fillRect/>
          </a:stretch>
        </p:blipFill>
        <p:spPr>
          <a:xfrm>
            <a:off x="2135076" y="2045586"/>
            <a:ext cx="4377031" cy="2766828"/>
          </a:xfrm>
          <a:prstGeom prst="rect">
            <a:avLst/>
          </a:prstGeom>
        </p:spPr>
      </p:pic>
    </p:spTree>
    <p:extLst>
      <p:ext uri="{BB962C8B-B14F-4D97-AF65-F5344CB8AC3E}">
        <p14:creationId xmlns:p14="http://schemas.microsoft.com/office/powerpoint/2010/main" val="3429154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1" dirty="0">
                <a:solidFill>
                  <a:srgbClr val="AD2B26"/>
                </a:solidFill>
              </a:rPr>
              <a:t>网络编程三要素</a:t>
            </a:r>
            <a:endParaRPr lang="en-US" altLang="zh-CN" b="1" dirty="0">
              <a:solidFill>
                <a:srgbClr val="AD2B26"/>
              </a:solidFill>
            </a:endParaRPr>
          </a:p>
          <a:p>
            <a:pPr marL="0" indent="0">
              <a:buNone/>
            </a:pPr>
            <a:r>
              <a:rPr lang="zh-CN" altLang="en-US" b="1" dirty="0">
                <a:solidFill>
                  <a:srgbClr val="AD2B26"/>
                </a:solidFill>
              </a:rPr>
              <a:t>          </a:t>
            </a:r>
            <a:r>
              <a:rPr lang="en-US" altLang="zh-CN" sz="1600" dirty="0">
                <a:solidFill>
                  <a:srgbClr val="AD2B26"/>
                </a:solidFill>
              </a:rPr>
              <a:t>IP</a:t>
            </a:r>
            <a:r>
              <a:rPr lang="zh-CN" altLang="en-US" sz="1600" dirty="0">
                <a:solidFill>
                  <a:srgbClr val="AD2B26"/>
                </a:solidFill>
              </a:rPr>
              <a:t>地址、端口、协议、</a:t>
            </a:r>
            <a:r>
              <a:rPr lang="en-US" altLang="zh-CN" sz="1600" dirty="0">
                <a:solidFill>
                  <a:srgbClr val="AD2B26"/>
                </a:solidFill>
              </a:rPr>
              <a:t>3</a:t>
            </a:r>
            <a:r>
              <a:rPr lang="zh-CN" altLang="en-US" sz="1600" dirty="0">
                <a:solidFill>
                  <a:srgbClr val="AD2B26"/>
                </a:solidFill>
              </a:rPr>
              <a:t>次握手、</a:t>
            </a:r>
            <a:r>
              <a:rPr lang="en-US" altLang="zh-CN" sz="1600" dirty="0">
                <a:solidFill>
                  <a:srgbClr val="AD2B26"/>
                </a:solidFill>
              </a:rPr>
              <a:t>4</a:t>
            </a:r>
            <a:r>
              <a:rPr lang="zh-CN" altLang="en-US" sz="1600" dirty="0">
                <a:solidFill>
                  <a:srgbClr val="AD2B26"/>
                </a:solidFill>
              </a:rPr>
              <a:t>次挥手</a:t>
            </a:r>
          </a:p>
          <a:p>
            <a:r>
              <a:rPr lang="zh-CN" altLang="en-US" dirty="0">
                <a:solidFill>
                  <a:schemeClr val="tx1"/>
                </a:solidFill>
              </a:rPr>
              <a:t>Socket套接字与TCP开发流程</a:t>
            </a:r>
            <a:endParaRPr lang="en-US" altLang="zh-CN" dirty="0">
              <a:solidFill>
                <a:schemeClr val="tx1"/>
              </a:solidFill>
            </a:endParaRPr>
          </a:p>
          <a:p>
            <a:pPr marL="0" indent="0">
              <a:buNone/>
            </a:pPr>
            <a:r>
              <a:rPr lang="zh-CN" altLang="en-US" sz="1800" dirty="0">
                <a:solidFill>
                  <a:srgbClr val="AD2B26"/>
                </a:solidFill>
                <a:sym typeface="+mn-ea"/>
              </a:rPr>
              <a:t>           </a:t>
            </a:r>
            <a:r>
              <a:rPr lang="zh-CN" altLang="en-US" sz="1600" dirty="0">
                <a:solidFill>
                  <a:srgbClr val="AD2B26"/>
                </a:solidFill>
                <a:sym typeface="+mn-ea"/>
              </a:rPr>
              <a:t>服务器端程序流程、客户端程序流程</a:t>
            </a:r>
            <a:endParaRPr lang="zh-CN" altLang="en-US" sz="1600" dirty="0">
              <a:solidFill>
                <a:schemeClr val="tx1"/>
              </a:solidFill>
            </a:endParaRPr>
          </a:p>
          <a:p>
            <a:r>
              <a:rPr lang="zh-CN" altLang="en-US" dirty="0">
                <a:solidFill>
                  <a:schemeClr val="tx1"/>
                </a:solidFill>
                <a:sym typeface="+mn-ea"/>
              </a:rPr>
              <a:t>TCP编程</a:t>
            </a:r>
            <a:endParaRPr lang="en-US" altLang="zh-CN" dirty="0">
              <a:solidFill>
                <a:schemeClr val="tx1"/>
              </a:solidFill>
              <a:sym typeface="+mn-ea"/>
            </a:endParaRPr>
          </a:p>
          <a:p>
            <a:pPr marL="0" indent="0">
              <a:buNone/>
            </a:pPr>
            <a:r>
              <a:rPr lang="zh-CN" altLang="en-US" dirty="0">
                <a:solidFill>
                  <a:schemeClr val="tx1"/>
                </a:solidFill>
                <a:sym typeface="+mn-ea"/>
              </a:rPr>
              <a:t>           </a:t>
            </a:r>
            <a:r>
              <a:rPr lang="zh-CN" altLang="en-US" b="1" dirty="0">
                <a:solidFill>
                  <a:srgbClr val="AD2B26"/>
                </a:solidFill>
                <a:sym typeface="+mn-ea"/>
              </a:rPr>
              <a:t> </a:t>
            </a:r>
            <a:r>
              <a:rPr lang="zh-CN" altLang="en-US" sz="1600" dirty="0">
                <a:solidFill>
                  <a:srgbClr val="AD2B26"/>
                </a:solidFill>
                <a:sym typeface="+mn-ea"/>
              </a:rPr>
              <a:t>服务器端程序、客户端程序编写</a:t>
            </a:r>
            <a:endParaRPr lang="zh-CN" altLang="en-US" sz="1600" dirty="0">
              <a:solidFill>
                <a:schemeClr val="tx1"/>
              </a:solidFill>
              <a:sym typeface="+mn-ea"/>
            </a:endParaRPr>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t>TCP协议</a:t>
            </a:r>
          </a:p>
        </p:txBody>
      </p:sp>
      <p:sp>
        <p:nvSpPr>
          <p:cNvPr id="59" name="矩形 58"/>
          <p:cNvSpPr/>
          <p:nvPr/>
        </p:nvSpPr>
        <p:spPr>
          <a:xfrm>
            <a:off x="887631" y="1457517"/>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TCP的特点</a:t>
            </a:r>
          </a:p>
        </p:txBody>
      </p:sp>
      <p:sp>
        <p:nvSpPr>
          <p:cNvPr id="4" name="文本占位符 3"/>
          <p:cNvSpPr>
            <a:spLocks noGrp="1"/>
          </p:cNvSpPr>
          <p:nvPr>
            <p:ph type="body" sz="quarter" idx="11"/>
          </p:nvPr>
        </p:nvSpPr>
        <p:spPr>
          <a:xfrm>
            <a:off x="710565" y="2728595"/>
            <a:ext cx="10878185" cy="2391410"/>
          </a:xfrm>
        </p:spPr>
        <p:txBody>
          <a:bodyPr/>
          <a:lstStyle/>
          <a:p>
            <a:r>
              <a:rPr lang="zh-CN" altLang="en-US" b="1" dirty="0">
                <a:solidFill>
                  <a:srgbClr val="C00000"/>
                </a:solidFill>
                <a:latin typeface="Alibaba PuHuiTi" pitchFamily="18" charset="-122"/>
                <a:ea typeface="Alibaba PuHuiTi" pitchFamily="18" charset="-122"/>
                <a:cs typeface="Alibaba PuHuiTi" pitchFamily="18" charset="-122"/>
              </a:rPr>
              <a:t>面向连接</a:t>
            </a:r>
          </a:p>
          <a:p>
            <a:pPr lvl="1"/>
            <a:r>
              <a:rPr lang="zh-CN" altLang="en-US" sz="1600" b="0" dirty="0">
                <a:latin typeface="Alibaba PuHuiTi" pitchFamily="18" charset="-122"/>
                <a:ea typeface="Alibaba PuHuiTi" pitchFamily="18" charset="-122"/>
                <a:cs typeface="Alibaba PuHuiTi" pitchFamily="18" charset="-122"/>
              </a:rPr>
              <a:t>通信双方必须先建立好连接才能进行数据传输，数据传输完成后，需要断开连接，以释放系统资源。</a:t>
            </a:r>
          </a:p>
          <a:p>
            <a:pPr lvl="1"/>
            <a:endParaRPr lang="zh-CN" altLang="en-US" sz="1600" b="0" dirty="0">
              <a:latin typeface="Alibaba PuHuiTi" pitchFamily="18" charset="-122"/>
              <a:ea typeface="Alibaba PuHuiTi" pitchFamily="18" charset="-122"/>
              <a:cs typeface="Alibaba PuHuiTi" pitchFamily="18" charset="-122"/>
            </a:endParaRPr>
          </a:p>
          <a:p>
            <a:r>
              <a:rPr lang="zh-CN" altLang="en-US" b="1" dirty="0">
                <a:solidFill>
                  <a:srgbClr val="C00000"/>
                </a:solidFill>
                <a:latin typeface="Alibaba PuHuiTi" pitchFamily="18" charset="-122"/>
                <a:ea typeface="Alibaba PuHuiTi" pitchFamily="18" charset="-122"/>
                <a:cs typeface="Alibaba PuHuiTi" pitchFamily="18" charset="-122"/>
              </a:rPr>
              <a:t>可靠传输</a:t>
            </a:r>
          </a:p>
          <a:p>
            <a:pPr lvl="1"/>
            <a:r>
              <a:rPr sz="1600" b="0" dirty="0">
                <a:latin typeface="Alibaba PuHuiTi" pitchFamily="18" charset="-122"/>
                <a:ea typeface="Alibaba PuHuiTi" pitchFamily="18" charset="-122"/>
                <a:cs typeface="Alibaba PuHuiTi" pitchFamily="18" charset="-122"/>
              </a:rPr>
              <a:t>都建立了连接，传输数据可靠</a:t>
            </a:r>
          </a:p>
          <a:p>
            <a:pPr lvl="1"/>
            <a:r>
              <a:rPr lang="zh-CN" altLang="en-US" sz="1600" b="0" dirty="0">
                <a:latin typeface="Alibaba PuHuiTi" pitchFamily="18" charset="-122"/>
                <a:ea typeface="Alibaba PuHuiTi" pitchFamily="18" charset="-122"/>
                <a:cs typeface="Alibaba PuHuiTi" pitchFamily="18" charset="-122"/>
              </a:rPr>
              <a:t>必须要先建立连接，相对效率较低</a:t>
            </a:r>
          </a:p>
          <a:p>
            <a:pPr lvl="1"/>
            <a:r>
              <a:rPr lang="zh-CN" altLang="en-US" sz="1600" b="0" dirty="0">
                <a:latin typeface="Alibaba PuHuiTi" pitchFamily="18" charset="-122"/>
                <a:ea typeface="Alibaba PuHuiTi" pitchFamily="18" charset="-122"/>
                <a:cs typeface="Alibaba PuHuiTi" pitchFamily="18" charset="-122"/>
              </a:rPr>
              <a:t>大多数服务器程序都是使用TCP协议开发的，比如文件下载，网页浏览等</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769947" y="2471829"/>
            <a:ext cx="6506210" cy="2696210"/>
          </a:xfrm>
        </p:spPr>
        <p:txBody>
          <a:bodyPr/>
          <a:lstStyle/>
          <a:p>
            <a:pPr eaLnBrk="1" fontAlgn="auto" hangingPunct="1">
              <a:lnSpc>
                <a:spcPct val="150000"/>
              </a:lnSpc>
              <a:spcBef>
                <a:spcPts val="0"/>
              </a:spcBef>
              <a:spcAft>
                <a:spcPts val="0"/>
              </a:spcAft>
            </a:pPr>
            <a:r>
              <a:rPr dirty="0" err="1"/>
              <a:t>网络编程三要素</a:t>
            </a:r>
            <a:r>
              <a:rPr lang="zh-CN" altLang="en-US" dirty="0"/>
              <a:t>是哪些？</a:t>
            </a:r>
            <a:endParaRPr lang="zh-CN" dirty="0"/>
          </a:p>
          <a:p>
            <a:pPr lvl="1" eaLnBrk="1" fontAlgn="auto" hangingPunct="1">
              <a:lnSpc>
                <a:spcPct val="150000"/>
              </a:lnSpc>
              <a:spcBef>
                <a:spcPts val="0"/>
              </a:spcBef>
              <a:spcAft>
                <a:spcPts val="0"/>
              </a:spcAft>
            </a:pPr>
            <a:r>
              <a:rPr lang="en-US" sz="1600" b="0" dirty="0" err="1">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IP地址、端口号、协议</a:t>
            </a:r>
            <a:endParaRPr lang="en-US" altLang="zh-CN" dirty="0"/>
          </a:p>
          <a:p>
            <a:pPr marL="0" indent="0" eaLnBrk="1" fontAlgn="auto" hangingPunct="1">
              <a:lnSpc>
                <a:spcPct val="150000"/>
              </a:lnSpc>
              <a:spcBef>
                <a:spcPts val="0"/>
              </a:spcBef>
              <a:spcAft>
                <a:spcPts val="0"/>
              </a:spcAft>
              <a:buNone/>
            </a:pPr>
            <a:r>
              <a:rPr lang="en-US" altLang="zh-CN" dirty="0"/>
              <a:t>2. </a:t>
            </a:r>
            <a:r>
              <a:rPr dirty="0" err="1"/>
              <a:t>IP地址</a:t>
            </a:r>
            <a:r>
              <a:rPr lang="zh-CN" altLang="en-US" dirty="0"/>
              <a:t>的作用？</a:t>
            </a:r>
            <a:endParaRPr dirty="0"/>
          </a:p>
          <a:p>
            <a:pPr marL="0" indent="0" eaLnBrk="1" fontAlgn="auto" hangingPunct="1">
              <a:lnSpc>
                <a:spcPct val="150000"/>
              </a:lnSpc>
              <a:spcBef>
                <a:spcPts val="0"/>
              </a:spcBef>
              <a:spcAft>
                <a:spcPts val="0"/>
              </a:spcAft>
              <a:buNone/>
            </a:pPr>
            <a:r>
              <a:rPr lang="en-US" dirty="0"/>
              <a:t>      </a:t>
            </a:r>
            <a:r>
              <a:rPr lang="zh-CN" altLang="en-US" dirty="0"/>
              <a:t>    </a:t>
            </a:r>
            <a:r>
              <a:rPr lang="en-US" sz="1600" dirty="0" err="1"/>
              <a:t>网络中电脑设备的</a:t>
            </a:r>
            <a:r>
              <a:rPr lang="en-US" sz="1600" dirty="0" err="1">
                <a:solidFill>
                  <a:srgbClr val="C00000"/>
                </a:solidFill>
              </a:rPr>
              <a:t>唯一标识</a:t>
            </a:r>
            <a:endParaRPr lang="en-US" sz="1600" dirty="0"/>
          </a:p>
          <a:p>
            <a:pPr marL="0" indent="0" eaLnBrk="1" fontAlgn="auto" hangingPunct="1">
              <a:lnSpc>
                <a:spcPct val="150000"/>
              </a:lnSpc>
              <a:spcBef>
                <a:spcPts val="0"/>
              </a:spcBef>
              <a:spcAft>
                <a:spcPts val="0"/>
              </a:spcAft>
              <a:buNone/>
            </a:pPr>
            <a:r>
              <a:rPr lang="en-US" sz="1600" dirty="0"/>
              <a:t>       </a:t>
            </a:r>
            <a:r>
              <a:rPr lang="zh-CN" altLang="en-US" sz="1600" dirty="0"/>
              <a:t>    </a:t>
            </a:r>
            <a:r>
              <a:rPr lang="en-US" sz="1600" dirty="0" err="1"/>
              <a:t>查看：ipconfig，查看网络是否连接：ping</a:t>
            </a:r>
            <a:endParaRPr dirty="0"/>
          </a:p>
          <a:p>
            <a:pPr marL="0" indent="0" eaLnBrk="1" fontAlgn="auto" hangingPunct="1">
              <a:lnSpc>
                <a:spcPct val="150000"/>
              </a:lnSpc>
              <a:spcBef>
                <a:spcPts val="0"/>
              </a:spcBef>
              <a:spcAft>
                <a:spcPts val="0"/>
              </a:spcAft>
              <a:buNone/>
            </a:pPr>
            <a:r>
              <a:rPr lang="en-US" altLang="zh-CN" dirty="0"/>
              <a:t>3. </a:t>
            </a:r>
            <a:r>
              <a:rPr dirty="0" err="1"/>
              <a:t>端口号</a:t>
            </a:r>
            <a:r>
              <a:rPr lang="zh-CN" altLang="en-US" dirty="0"/>
              <a:t>的作用？</a:t>
            </a:r>
            <a:endParaRPr dirty="0"/>
          </a:p>
          <a:p>
            <a:pPr marL="0" indent="0" eaLnBrk="1" fontAlgn="auto" hangingPunct="1">
              <a:lnSpc>
                <a:spcPct val="150000"/>
              </a:lnSpc>
              <a:spcBef>
                <a:spcPts val="0"/>
              </a:spcBef>
              <a:spcAft>
                <a:spcPts val="0"/>
              </a:spcAft>
              <a:buNone/>
            </a:pPr>
            <a:r>
              <a:rPr lang="en-US" altLang="zh-CN" dirty="0">
                <a:sym typeface="+mn-ea"/>
              </a:rPr>
              <a:t>     </a:t>
            </a:r>
            <a:r>
              <a:rPr lang="en-US" sz="1600" dirty="0">
                <a:sym typeface="+mn-ea"/>
              </a:rPr>
              <a:t> </a:t>
            </a:r>
            <a:r>
              <a:rPr lang="zh-CN" altLang="en-US" sz="1600" dirty="0">
                <a:sym typeface="+mn-ea"/>
              </a:rPr>
              <a:t>    </a:t>
            </a:r>
            <a:r>
              <a:rPr lang="en-US" sz="1600" dirty="0">
                <a:sym typeface="+mn-ea"/>
              </a:rPr>
              <a:t>①公有端口：</a:t>
            </a:r>
            <a:r>
              <a:rPr lang="en-US" sz="1600" dirty="0">
                <a:solidFill>
                  <a:srgbClr val="C00000"/>
                </a:solidFill>
                <a:sym typeface="+mn-ea"/>
              </a:rPr>
              <a:t>0-1023</a:t>
            </a:r>
            <a:r>
              <a:rPr lang="en-US" sz="1600" dirty="0">
                <a:sym typeface="+mn-ea"/>
              </a:rPr>
              <a:t>; ②动态端口：</a:t>
            </a:r>
            <a:r>
              <a:rPr lang="en-US" sz="1600" dirty="0">
                <a:solidFill>
                  <a:srgbClr val="C00000"/>
                </a:solidFill>
                <a:sym typeface="+mn-ea"/>
              </a:rPr>
              <a:t>1024-65535</a:t>
            </a:r>
          </a:p>
          <a:p>
            <a:pPr marL="0" indent="0" eaLnBrk="1" fontAlgn="auto" hangingPunct="1">
              <a:lnSpc>
                <a:spcPct val="150000"/>
              </a:lnSpc>
              <a:spcBef>
                <a:spcPts val="0"/>
              </a:spcBef>
              <a:spcAft>
                <a:spcPts val="0"/>
              </a:spcAft>
              <a:buNone/>
            </a:pPr>
            <a:r>
              <a:rPr lang="en-US" altLang="zh-CN" dirty="0">
                <a:sym typeface="+mn-ea"/>
              </a:rPr>
              <a:t>4. </a:t>
            </a:r>
            <a:r>
              <a:rPr lang="en-US" altLang="zh-CN" dirty="0" err="1">
                <a:sym typeface="+mn-ea"/>
              </a:rPr>
              <a:t>TCP协议</a:t>
            </a:r>
            <a:r>
              <a:rPr lang="zh-CN" altLang="en-US" dirty="0">
                <a:sym typeface="+mn-ea"/>
              </a:rPr>
              <a:t>？</a:t>
            </a:r>
            <a:endParaRPr lang="en-US" altLang="zh-CN" dirty="0">
              <a:sym typeface="+mn-ea"/>
            </a:endParaRPr>
          </a:p>
          <a:p>
            <a:pPr marL="0" indent="0" eaLnBrk="1" fontAlgn="auto" hangingPunct="1">
              <a:lnSpc>
                <a:spcPct val="150000"/>
              </a:lnSpc>
              <a:spcBef>
                <a:spcPts val="0"/>
              </a:spcBef>
              <a:spcAft>
                <a:spcPts val="0"/>
              </a:spcAft>
              <a:buNone/>
            </a:pPr>
            <a:r>
              <a:rPr lang="en-US" altLang="zh-CN" dirty="0">
                <a:sym typeface="+mn-ea"/>
              </a:rPr>
              <a:t>      </a:t>
            </a:r>
            <a:r>
              <a:rPr lang="zh-CN" altLang="en-US" dirty="0">
                <a:sym typeface="+mn-ea"/>
              </a:rPr>
              <a:t>    </a:t>
            </a:r>
            <a:r>
              <a:rPr lang="en-US" sz="1600" dirty="0" err="1">
                <a:sym typeface="+mn-ea"/>
              </a:rPr>
              <a:t>必须</a:t>
            </a:r>
            <a:r>
              <a:rPr lang="en-US" sz="1600" dirty="0" err="1">
                <a:solidFill>
                  <a:srgbClr val="C00000"/>
                </a:solidFill>
                <a:sym typeface="+mn-ea"/>
              </a:rPr>
              <a:t>先建立连接</a:t>
            </a:r>
            <a:r>
              <a:rPr lang="en-US" sz="1600" dirty="0" err="1">
                <a:sym typeface="+mn-ea"/>
              </a:rPr>
              <a:t>，</a:t>
            </a:r>
            <a:r>
              <a:rPr lang="en-US" sz="1600" dirty="0" err="1">
                <a:solidFill>
                  <a:srgbClr val="C00000"/>
                </a:solidFill>
                <a:sym typeface="+mn-ea"/>
              </a:rPr>
              <a:t>再</a:t>
            </a:r>
            <a:r>
              <a:rPr lang="en-US" sz="1600" dirty="0" err="1">
                <a:sym typeface="+mn-ea"/>
              </a:rPr>
              <a:t>传输数据</a:t>
            </a:r>
            <a:r>
              <a:rPr lang="zh-CN" altLang="en-US" sz="1600" dirty="0">
                <a:sym typeface="+mn-ea"/>
              </a:rPr>
              <a:t>；</a:t>
            </a:r>
            <a:r>
              <a:rPr lang="en-US" sz="1600" dirty="0" err="1">
                <a:sym typeface="+mn-ea"/>
              </a:rPr>
              <a:t>可靠，类似于“打电话</a:t>
            </a:r>
            <a:r>
              <a:rPr lang="en-US" sz="1600" dirty="0">
                <a:sym typeface="+mn-ea"/>
              </a:rPr>
              <a:t>”</a:t>
            </a:r>
            <a:endParaRPr lang="en-US" altLang="zh-CN" dirty="0">
              <a:sym typeface="+mn-ea"/>
            </a:endParaRPr>
          </a:p>
          <a:p>
            <a:pPr lvl="1" eaLnBrk="1" fontAlgn="auto" hangingPunct="1">
              <a:lnSpc>
                <a:spcPct val="150000"/>
              </a:lnSpc>
              <a:spcBef>
                <a:spcPts val="0"/>
              </a:spcBef>
              <a:spcAft>
                <a:spcPts val="0"/>
              </a:spcAft>
            </a:pPr>
            <a:endParaRPr lang="zh-CN" alt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239490" y="1175877"/>
            <a:ext cx="6849398" cy="529989"/>
          </a:xfrm>
        </p:spPr>
        <p:txBody>
          <a:bodyPr/>
          <a:lstStyle/>
          <a:p>
            <a:pPr marL="0" indent="0" eaLnBrk="1" fontAlgn="auto" hangingPunct="1">
              <a:lnSpc>
                <a:spcPct val="150000"/>
              </a:lnSpc>
              <a:spcBef>
                <a:spcPts val="0"/>
              </a:spcBef>
              <a:spcAft>
                <a:spcPts val="0"/>
              </a:spcAft>
              <a:buNone/>
            </a:pPr>
            <a:r>
              <a:rPr lang="en-US" altLang="zh-CN" dirty="0"/>
              <a:t>5</a:t>
            </a:r>
            <a:r>
              <a:rPr lang="zh-CN" altLang="en-US" dirty="0"/>
              <a:t> 三次握手大致流程？</a:t>
            </a:r>
            <a:endParaRPr lang="zh-CN" dirty="0"/>
          </a:p>
        </p:txBody>
      </p:sp>
      <p:sp>
        <p:nvSpPr>
          <p:cNvPr id="3" name="文本占位符 4">
            <a:extLst>
              <a:ext uri="{FF2B5EF4-FFF2-40B4-BE49-F238E27FC236}">
                <a16:creationId xmlns:a16="http://schemas.microsoft.com/office/drawing/2014/main" id="{C56DAD1E-048E-E871-E9AF-992431681375}"/>
              </a:ext>
            </a:extLst>
          </p:cNvPr>
          <p:cNvSpPr txBox="1">
            <a:spLocks/>
          </p:cNvSpPr>
          <p:nvPr/>
        </p:nvSpPr>
        <p:spPr>
          <a:xfrm>
            <a:off x="4895273" y="1864336"/>
            <a:ext cx="4682836" cy="988292"/>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219200" indent="0" algn="l" rtl="0" eaLnBrk="0" fontAlgn="base" hangingPunct="0">
              <a:spcBef>
                <a:spcPct val="20000"/>
              </a:spcBef>
              <a:spcAft>
                <a:spcPct val="0"/>
              </a:spcAft>
              <a:buFont typeface="Arial" panose="020B0604020202020204" pitchFamily="34" charset="0"/>
              <a:buNone/>
              <a:defRPr sz="1865" b="1" kern="1200">
                <a:solidFill>
                  <a:schemeClr val="tx1"/>
                </a:solidFill>
                <a:latin typeface="黑体" panose="02010609060101010101" pitchFamily="49" charset="-122"/>
                <a:ea typeface="黑体" panose="02010609060101010101" pitchFamily="49" charset="-122"/>
                <a:cs typeface="+mn-cs"/>
              </a:defRPr>
            </a:lvl3pPr>
            <a:lvl4pPr marL="1828800" indent="0" algn="l" rtl="0" eaLnBrk="0" fontAlgn="base" hangingPunct="0">
              <a:spcBef>
                <a:spcPct val="20000"/>
              </a:spcBef>
              <a:spcAft>
                <a:spcPct val="0"/>
              </a:spcAft>
              <a:buFont typeface="Arial" panose="020B0604020202020204" pitchFamily="34" charset="0"/>
              <a:buNone/>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lvl="1" eaLnBrk="1" fontAlgn="auto" hangingPunct="1">
              <a:lnSpc>
                <a:spcPct val="150000"/>
              </a:lnSpc>
              <a:spcBef>
                <a:spcPts val="0"/>
              </a:spcBef>
              <a:spcAft>
                <a:spcPts val="0"/>
              </a:spcAft>
            </a:pP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第</a:t>
            </a:r>
            <a:r>
              <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次握手： </a:t>
            </a:r>
            <a:r>
              <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A</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发送请求（</a:t>
            </a:r>
            <a:r>
              <a:rPr lang="zh-CN" altLang="en-US"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随机数</a:t>
            </a:r>
            <a:r>
              <a:rPr lang="en-US" altLang="zh-CN"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x</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  </a:t>
            </a:r>
            <a:endPar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lvl="1" eaLnBrk="1" fontAlgn="auto" hangingPunct="1">
              <a:lnSpc>
                <a:spcPct val="150000"/>
              </a:lnSpc>
              <a:spcBef>
                <a:spcPts val="0"/>
              </a:spcBef>
              <a:spcAft>
                <a:spcPts val="0"/>
              </a:spcAft>
            </a:pP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第</a:t>
            </a:r>
            <a:r>
              <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2</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次握手： </a:t>
            </a:r>
            <a:r>
              <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B</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回消息（</a:t>
            </a:r>
            <a:r>
              <a:rPr lang="en-US" altLang="zh-CN"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x+1</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y</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A</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确认</a:t>
            </a:r>
            <a:r>
              <a:rPr lang="en-US" altLang="zh-CN"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x</a:t>
            </a:r>
          </a:p>
          <a:p>
            <a:pPr marL="0" lvl="1" eaLnBrk="1" fontAlgn="auto" hangingPunct="1">
              <a:lnSpc>
                <a:spcPct val="150000"/>
              </a:lnSpc>
              <a:spcBef>
                <a:spcPts val="0"/>
              </a:spcBef>
              <a:spcAft>
                <a:spcPts val="0"/>
              </a:spcAft>
            </a:pP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第</a:t>
            </a:r>
            <a:r>
              <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3</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次握手：</a:t>
            </a:r>
            <a:r>
              <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A</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回复消息（</a:t>
            </a:r>
            <a:r>
              <a:rPr lang="en-US" altLang="zh-CN"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y+1</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B</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确认</a:t>
            </a:r>
            <a:r>
              <a:rPr lang="en-US" altLang="zh-CN"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y</a:t>
            </a:r>
            <a:endParaRPr lang="en-US" altLang="zh-CN" dirty="0">
              <a:solidFill>
                <a:srgbClr val="C00000"/>
              </a:solidFill>
            </a:endParaRPr>
          </a:p>
        </p:txBody>
      </p:sp>
      <p:pic>
        <p:nvPicPr>
          <p:cNvPr id="4" name="图片 3">
            <a:extLst>
              <a:ext uri="{FF2B5EF4-FFF2-40B4-BE49-F238E27FC236}">
                <a16:creationId xmlns:a16="http://schemas.microsoft.com/office/drawing/2014/main" id="{3557CA8A-E18A-87A0-55C9-C772224137BE}"/>
              </a:ext>
            </a:extLst>
          </p:cNvPr>
          <p:cNvPicPr>
            <a:picLocks noChangeAspect="1"/>
          </p:cNvPicPr>
          <p:nvPr/>
        </p:nvPicPr>
        <p:blipFill>
          <a:blip r:embed="rId2"/>
          <a:stretch>
            <a:fillRect/>
          </a:stretch>
        </p:blipFill>
        <p:spPr>
          <a:xfrm>
            <a:off x="4738253" y="2946443"/>
            <a:ext cx="4376305" cy="2671025"/>
          </a:xfrm>
          <a:prstGeom prst="rect">
            <a:avLst/>
          </a:prstGeom>
        </p:spPr>
      </p:pic>
    </p:spTree>
    <p:extLst>
      <p:ext uri="{BB962C8B-B14F-4D97-AF65-F5344CB8AC3E}">
        <p14:creationId xmlns:p14="http://schemas.microsoft.com/office/powerpoint/2010/main" val="3347851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239490" y="1175877"/>
            <a:ext cx="6849398" cy="529989"/>
          </a:xfrm>
        </p:spPr>
        <p:txBody>
          <a:bodyPr/>
          <a:lstStyle/>
          <a:p>
            <a:pPr marL="0" indent="0" eaLnBrk="1" fontAlgn="auto" hangingPunct="1">
              <a:lnSpc>
                <a:spcPct val="150000"/>
              </a:lnSpc>
              <a:spcBef>
                <a:spcPts val="0"/>
              </a:spcBef>
              <a:spcAft>
                <a:spcPts val="0"/>
              </a:spcAft>
              <a:buNone/>
            </a:pPr>
            <a:r>
              <a:rPr lang="en-US" altLang="zh-CN" dirty="0"/>
              <a:t>6</a:t>
            </a:r>
            <a:r>
              <a:rPr lang="zh-CN" altLang="en-US" dirty="0"/>
              <a:t> 四次挥手大致流程？</a:t>
            </a:r>
            <a:endParaRPr lang="zh-CN" dirty="0"/>
          </a:p>
        </p:txBody>
      </p:sp>
      <p:sp>
        <p:nvSpPr>
          <p:cNvPr id="3" name="文本占位符 4">
            <a:extLst>
              <a:ext uri="{FF2B5EF4-FFF2-40B4-BE49-F238E27FC236}">
                <a16:creationId xmlns:a16="http://schemas.microsoft.com/office/drawing/2014/main" id="{C56DAD1E-048E-E871-E9AF-992431681375}"/>
              </a:ext>
            </a:extLst>
          </p:cNvPr>
          <p:cNvSpPr txBox="1">
            <a:spLocks/>
          </p:cNvSpPr>
          <p:nvPr/>
        </p:nvSpPr>
        <p:spPr>
          <a:xfrm>
            <a:off x="4806950" y="1857493"/>
            <a:ext cx="6281938" cy="1440959"/>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219200" indent="0" algn="l" rtl="0" eaLnBrk="0" fontAlgn="base" hangingPunct="0">
              <a:spcBef>
                <a:spcPct val="20000"/>
              </a:spcBef>
              <a:spcAft>
                <a:spcPct val="0"/>
              </a:spcAft>
              <a:buFont typeface="Arial" panose="020B0604020202020204" pitchFamily="34" charset="0"/>
              <a:buNone/>
              <a:defRPr sz="1865" b="1" kern="1200">
                <a:solidFill>
                  <a:schemeClr val="tx1"/>
                </a:solidFill>
                <a:latin typeface="黑体" panose="02010609060101010101" pitchFamily="49" charset="-122"/>
                <a:ea typeface="黑体" panose="02010609060101010101" pitchFamily="49" charset="-122"/>
                <a:cs typeface="+mn-cs"/>
              </a:defRPr>
            </a:lvl3pPr>
            <a:lvl4pPr marL="1828800" indent="0" algn="l" rtl="0" eaLnBrk="0" fontAlgn="base" hangingPunct="0">
              <a:spcBef>
                <a:spcPct val="20000"/>
              </a:spcBef>
              <a:spcAft>
                <a:spcPct val="0"/>
              </a:spcAft>
              <a:buFont typeface="Arial" panose="020B0604020202020204" pitchFamily="34" charset="0"/>
              <a:buNone/>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lvl="1" eaLnBrk="1" fontAlgn="auto" hangingPunct="1">
              <a:lnSpc>
                <a:spcPct val="150000"/>
              </a:lnSpc>
              <a:spcBef>
                <a:spcPts val="0"/>
              </a:spcBef>
              <a:spcAft>
                <a:spcPts val="0"/>
              </a:spcAft>
            </a:pP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第</a:t>
            </a:r>
            <a:r>
              <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次挥手： </a:t>
            </a:r>
            <a:r>
              <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A</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发送请求（ 随机数</a:t>
            </a:r>
            <a:r>
              <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u</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  </a:t>
            </a:r>
            <a:endPar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lvl="1" eaLnBrk="1" fontAlgn="auto" hangingPunct="1">
              <a:lnSpc>
                <a:spcPct val="150000"/>
              </a:lnSpc>
              <a:spcBef>
                <a:spcPts val="0"/>
              </a:spcBef>
              <a:spcAft>
                <a:spcPts val="0"/>
              </a:spcAft>
            </a:pP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第</a:t>
            </a:r>
            <a:r>
              <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2</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次挥手： </a:t>
            </a:r>
            <a:r>
              <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B</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回消息（</a:t>
            </a:r>
            <a:r>
              <a:rPr lang="en-US" altLang="zh-CN"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U+1</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a:t>
            </a:r>
            <a:r>
              <a:rPr lang="zh-CN" altLang="en-US"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确认</a:t>
            </a:r>
            <a:r>
              <a:rPr lang="en-US" altLang="zh-CN"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U</a:t>
            </a:r>
            <a:r>
              <a:rPr lang="zh-CN" altLang="en-US"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；关闭</a:t>
            </a:r>
            <a:r>
              <a:rPr lang="en-US" altLang="zh-CN"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a:t>
            </a:r>
            <a:r>
              <a:rPr lang="zh-CN" altLang="en-US"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到</a:t>
            </a:r>
            <a:r>
              <a:rPr lang="en-US" altLang="zh-CN"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a:t>
            </a:r>
            <a:r>
              <a:rPr lang="zh-CN" altLang="en-US"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的连接</a:t>
            </a:r>
            <a:endParaRPr lang="en-US" altLang="zh-CN"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lvl="1" eaLnBrk="1" fontAlgn="auto" hangingPunct="1">
              <a:lnSpc>
                <a:spcPct val="150000"/>
              </a:lnSpc>
              <a:spcBef>
                <a:spcPts val="0"/>
              </a:spcBef>
              <a:spcAft>
                <a:spcPts val="0"/>
              </a:spcAft>
            </a:pP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第</a:t>
            </a:r>
            <a:r>
              <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3</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次挥手： </a:t>
            </a:r>
            <a:r>
              <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B</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发送消息（</a:t>
            </a:r>
            <a:r>
              <a:rPr lang="en-US" altLang="zh-CN"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U+1</a:t>
            </a:r>
            <a:r>
              <a:rPr lang="zh-CN" altLang="en-US"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w</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lvl="1" eaLnBrk="1" fontAlgn="auto" hangingPunct="1">
              <a:lnSpc>
                <a:spcPct val="150000"/>
              </a:lnSpc>
              <a:spcBef>
                <a:spcPts val="0"/>
              </a:spcBef>
              <a:spcAft>
                <a:spcPts val="0"/>
              </a:spcAft>
            </a:pP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第</a:t>
            </a:r>
            <a:r>
              <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4</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次挥手：</a:t>
            </a:r>
            <a:r>
              <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A</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回复消息（</a:t>
            </a:r>
            <a:r>
              <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U+1,</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w+1</a:t>
            </a:r>
            <a:r>
              <a:rPr lang="zh-CN" altLang="en-US"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B</a:t>
            </a:r>
            <a:r>
              <a:rPr lang="zh-CN" altLang="en-US"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确认</a:t>
            </a:r>
            <a:r>
              <a:rPr lang="en-US" altLang="zh-CN"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w</a:t>
            </a:r>
            <a:r>
              <a:rPr lang="zh-CN" altLang="en-US"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；关闭</a:t>
            </a:r>
            <a:r>
              <a:rPr lang="en-US" altLang="zh-CN"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a:t>
            </a:r>
            <a:r>
              <a:rPr lang="zh-CN" altLang="en-US"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到</a:t>
            </a:r>
            <a:r>
              <a:rPr lang="en-US" altLang="zh-CN"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a:t>
            </a:r>
            <a:r>
              <a:rPr lang="zh-CN" altLang="en-US" sz="16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的连接</a:t>
            </a:r>
            <a:endParaRPr lang="en-US" altLang="zh-CN" sz="16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2" name="图片 1">
            <a:extLst>
              <a:ext uri="{FF2B5EF4-FFF2-40B4-BE49-F238E27FC236}">
                <a16:creationId xmlns:a16="http://schemas.microsoft.com/office/drawing/2014/main" id="{EB62194B-0470-1FCC-B453-38937AC0A7C0}"/>
              </a:ext>
            </a:extLst>
          </p:cNvPr>
          <p:cNvPicPr>
            <a:picLocks noChangeAspect="1"/>
          </p:cNvPicPr>
          <p:nvPr/>
        </p:nvPicPr>
        <p:blipFill>
          <a:blip r:embed="rId2"/>
          <a:stretch>
            <a:fillRect/>
          </a:stretch>
        </p:blipFill>
        <p:spPr>
          <a:xfrm>
            <a:off x="4575015" y="3434857"/>
            <a:ext cx="5779526" cy="3147868"/>
          </a:xfrm>
          <a:prstGeom prst="rect">
            <a:avLst/>
          </a:prstGeom>
        </p:spPr>
      </p:pic>
    </p:spTree>
    <p:extLst>
      <p:ext uri="{BB962C8B-B14F-4D97-AF65-F5344CB8AC3E}">
        <p14:creationId xmlns:p14="http://schemas.microsoft.com/office/powerpoint/2010/main" val="3659905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801147" y="1006475"/>
            <a:ext cx="6867842" cy="4256405"/>
          </a:xfrm>
        </p:spPr>
        <p:txBody>
          <a:bodyPr/>
          <a:lstStyle/>
          <a:p>
            <a:r>
              <a:rPr lang="zh-CN" altLang="en-US" dirty="0">
                <a:solidFill>
                  <a:schemeClr val="tx1"/>
                </a:solidFill>
              </a:rPr>
              <a:t>网络编程三要素</a:t>
            </a:r>
          </a:p>
          <a:p>
            <a:r>
              <a:rPr lang="zh-CN" altLang="en-US" b="1" dirty="0">
                <a:solidFill>
                  <a:srgbClr val="AD2B26"/>
                </a:solidFill>
              </a:rPr>
              <a:t>Socket套接字与TCP开发流程</a:t>
            </a:r>
            <a:endParaRPr lang="en-US" altLang="zh-CN" b="1" dirty="0">
              <a:solidFill>
                <a:srgbClr val="AD2B26"/>
              </a:solidFill>
            </a:endParaRPr>
          </a:p>
          <a:p>
            <a:pPr marL="0" indent="0">
              <a:buNone/>
            </a:pPr>
            <a:r>
              <a:rPr lang="zh-CN" altLang="en-US" sz="1600" dirty="0">
                <a:solidFill>
                  <a:srgbClr val="AD2B26"/>
                </a:solidFill>
              </a:rPr>
              <a:t>            概念、客户端、服务器端</a:t>
            </a:r>
            <a:r>
              <a:rPr lang="en-US" altLang="zh-CN" sz="1600" dirty="0">
                <a:solidFill>
                  <a:srgbClr val="AD2B26"/>
                </a:solidFill>
              </a:rPr>
              <a:t>socket</a:t>
            </a:r>
            <a:r>
              <a:rPr lang="zh-CN" altLang="en-US" sz="1600" dirty="0">
                <a:solidFill>
                  <a:srgbClr val="AD2B26"/>
                </a:solidFill>
              </a:rPr>
              <a:t>开发流程、</a:t>
            </a:r>
            <a:r>
              <a:rPr lang="en-US" altLang="zh-CN" sz="1600" dirty="0">
                <a:solidFill>
                  <a:srgbClr val="AD2B26"/>
                </a:solidFill>
              </a:rPr>
              <a:t>str</a:t>
            </a:r>
            <a:r>
              <a:rPr lang="zh-CN" altLang="en-US" sz="1600" dirty="0">
                <a:solidFill>
                  <a:srgbClr val="AD2B26"/>
                </a:solidFill>
              </a:rPr>
              <a:t>与二进制转换</a:t>
            </a:r>
          </a:p>
          <a:p>
            <a:r>
              <a:rPr lang="zh-CN" altLang="en-US" dirty="0">
                <a:solidFill>
                  <a:schemeClr val="tx1"/>
                </a:solidFill>
                <a:sym typeface="+mn-ea"/>
              </a:rPr>
              <a:t>TCP编程</a:t>
            </a:r>
          </a:p>
          <a:p>
            <a:endParaRPr lang="zh-CN" altLang="en-US" dirty="0"/>
          </a:p>
        </p:txBody>
      </p:sp>
      <p:pic>
        <p:nvPicPr>
          <p:cNvPr id="4" name="图片 3" descr="303b32313537333932333bbcfdcdb7"/>
          <p:cNvPicPr>
            <a:picLocks noChangeAspect="1"/>
          </p:cNvPicPr>
          <p:nvPr/>
        </p:nvPicPr>
        <p:blipFill>
          <a:blip r:embed="rId2"/>
          <a:stretch>
            <a:fillRect/>
          </a:stretch>
        </p:blipFill>
        <p:spPr>
          <a:xfrm>
            <a:off x="4432501" y="2452543"/>
            <a:ext cx="410210" cy="4102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810125" y="1577340"/>
            <a:ext cx="6298565" cy="2499995"/>
          </a:xfrm>
        </p:spPr>
        <p:txBody>
          <a:bodyPr/>
          <a:lstStyle/>
          <a:p>
            <a:pPr marL="342900" indent="-342900">
              <a:buFont typeface="+mj-lt"/>
            </a:pPr>
            <a:r>
              <a:rPr lang="zh-CN" altLang="en-US" dirty="0"/>
              <a:t>了解socket套接字的作用</a:t>
            </a:r>
          </a:p>
          <a:p>
            <a:pPr marL="342900" indent="-342900">
              <a:buFont typeface="+mj-lt"/>
            </a:pPr>
            <a:r>
              <a:rPr lang="zh-CN" altLang="en-US" dirty="0">
                <a:solidFill>
                  <a:schemeClr val="tx1"/>
                </a:solidFill>
                <a:sym typeface="+mn-ea"/>
              </a:rPr>
              <a:t>知道TCP程序的开发流程</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87730" y="1924685"/>
            <a:ext cx="10756265" cy="1198880"/>
          </a:xfrm>
          <a:prstGeom prst="rect">
            <a:avLst/>
          </a:prstGeom>
          <a:noFill/>
        </p:spPr>
        <p:txBody>
          <a:bodyPr wrap="square" rtlCol="0">
            <a:spAutoFit/>
          </a:bodyPr>
          <a:lstStyle/>
          <a:p>
            <a:pPr algn="l" fontAlgn="auto">
              <a:lnSpc>
                <a:spcPct val="150000"/>
              </a:lnSpc>
              <a:spcBef>
                <a:spcPts val="0"/>
              </a:spcBef>
              <a:spcAft>
                <a:spcPts val="0"/>
              </a:spcAft>
            </a:pPr>
            <a:r>
              <a:rPr lang="zh-CN" altLang="en-US" sz="1600" dirty="0">
                <a:solidFill>
                  <a:srgbClr val="262626"/>
                </a:solidFill>
                <a:ea typeface="Alibaba PuHuiTi R" pitchFamily="18" charset="-122"/>
              </a:rPr>
              <a:t>知道</a:t>
            </a:r>
            <a:r>
              <a:rPr sz="1600" dirty="0" err="1">
                <a:solidFill>
                  <a:srgbClr val="262626"/>
                </a:solidFill>
                <a:ea typeface="Alibaba PuHuiTi R" pitchFamily="18" charset="-122"/>
              </a:rPr>
              <a:t>网络编程的三要素，数据是如何完成传输的呢？此时，就可以使用</a:t>
            </a:r>
            <a:r>
              <a:rPr sz="1600" b="1" dirty="0">
                <a:solidFill>
                  <a:srgbClr val="C00000"/>
                </a:solidFill>
                <a:ea typeface="Alibaba PuHuiTi R" pitchFamily="18" charset="-122"/>
              </a:rPr>
              <a:t> socket</a:t>
            </a:r>
            <a:r>
              <a:rPr sz="1600" dirty="0">
                <a:solidFill>
                  <a:srgbClr val="262626"/>
                </a:solidFill>
                <a:ea typeface="Alibaba PuHuiTi R" pitchFamily="18" charset="-122"/>
              </a:rPr>
              <a:t>来完成。</a:t>
            </a:r>
          </a:p>
          <a:p>
            <a:pPr algn="l" fontAlgn="auto">
              <a:lnSpc>
                <a:spcPct val="150000"/>
              </a:lnSpc>
              <a:spcBef>
                <a:spcPts val="0"/>
              </a:spcBef>
              <a:spcAft>
                <a:spcPts val="0"/>
              </a:spcAft>
            </a:pPr>
            <a:r>
              <a:rPr sz="1600" dirty="0">
                <a:solidFill>
                  <a:srgbClr val="262626"/>
                </a:solidFill>
                <a:ea typeface="Alibaba PuHuiTi R" pitchFamily="18" charset="-122"/>
              </a:rPr>
              <a:t>socket(简称 套接字) 是</a:t>
            </a:r>
            <a:r>
              <a:rPr sz="1600" b="1" dirty="0">
                <a:solidFill>
                  <a:srgbClr val="C00000"/>
                </a:solidFill>
                <a:ea typeface="Alibaba PuHuiTi R" pitchFamily="18" charset="-122"/>
              </a:rPr>
              <a:t>进程之间通信一个工具</a:t>
            </a:r>
            <a:r>
              <a:rPr sz="1600" dirty="0">
                <a:solidFill>
                  <a:srgbClr val="262626"/>
                </a:solidFill>
                <a:ea typeface="Alibaba PuHuiTi R" pitchFamily="18" charset="-122"/>
              </a:rPr>
              <a:t>，好比现实生活中的</a:t>
            </a:r>
            <a:r>
              <a:rPr sz="1600" b="1" dirty="0">
                <a:solidFill>
                  <a:srgbClr val="C00000"/>
                </a:solidFill>
                <a:ea typeface="Alibaba PuHuiTi R" pitchFamily="18" charset="-122"/>
              </a:rPr>
              <a:t>插座</a:t>
            </a:r>
            <a:r>
              <a:rPr sz="1600" dirty="0">
                <a:solidFill>
                  <a:srgbClr val="262626"/>
                </a:solidFill>
                <a:ea typeface="Alibaba PuHuiTi R" pitchFamily="18" charset="-122"/>
              </a:rPr>
              <a:t>，所有的家用电器要想工作都是基于插座进行，而</a:t>
            </a:r>
            <a:r>
              <a:rPr sz="1600" b="1" dirty="0">
                <a:solidFill>
                  <a:srgbClr val="C00000"/>
                </a:solidFill>
                <a:ea typeface="Alibaba PuHuiTi R" pitchFamily="18" charset="-122"/>
              </a:rPr>
              <a:t>进程之间想要进行网络通信需要基于这个 socket</a:t>
            </a:r>
            <a:r>
              <a:rPr sz="1600" dirty="0">
                <a:solidFill>
                  <a:srgbClr val="262626"/>
                </a:solidFill>
                <a:ea typeface="Alibaba PuHuiTi R" pitchFamily="18" charset="-122"/>
              </a:rPr>
              <a:t>。</a:t>
            </a:r>
          </a:p>
        </p:txBody>
      </p:sp>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t>socket套接字</a:t>
            </a:r>
          </a:p>
        </p:txBody>
      </p:sp>
      <p:sp>
        <p:nvSpPr>
          <p:cNvPr id="59" name="矩形 58"/>
          <p:cNvSpPr/>
          <p:nvPr/>
        </p:nvSpPr>
        <p:spPr>
          <a:xfrm>
            <a:off x="887631" y="1457517"/>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socket的概念</a:t>
            </a:r>
          </a:p>
        </p:txBody>
      </p:sp>
      <p:pic>
        <p:nvPicPr>
          <p:cNvPr id="5" name="图片 4"/>
          <p:cNvPicPr>
            <a:picLocks noChangeAspect="1"/>
          </p:cNvPicPr>
          <p:nvPr/>
        </p:nvPicPr>
        <p:blipFill>
          <a:blip r:embed="rId2"/>
          <a:stretch>
            <a:fillRect/>
          </a:stretch>
        </p:blipFill>
        <p:spPr>
          <a:xfrm>
            <a:off x="1233654" y="3179574"/>
            <a:ext cx="4230753" cy="3012430"/>
          </a:xfrm>
          <a:prstGeom prst="rect">
            <a:avLst/>
          </a:prstGeom>
          <a:ln>
            <a:solidFill>
              <a:schemeClr val="tx1"/>
            </a:solidFill>
          </a:ln>
        </p:spPr>
      </p:pic>
      <p:pic>
        <p:nvPicPr>
          <p:cNvPr id="6" name="图片 5"/>
          <p:cNvPicPr>
            <a:picLocks noChangeAspect="1"/>
          </p:cNvPicPr>
          <p:nvPr/>
        </p:nvPicPr>
        <p:blipFill>
          <a:blip r:embed="rId3"/>
          <a:stretch>
            <a:fillRect/>
          </a:stretch>
        </p:blipFill>
        <p:spPr>
          <a:xfrm>
            <a:off x="5987316" y="3217036"/>
            <a:ext cx="5310744" cy="293305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723515" y="2364740"/>
            <a:ext cx="7615555" cy="829945"/>
          </a:xfrm>
          <a:prstGeom prst="rect">
            <a:avLst/>
          </a:prstGeom>
          <a:noFill/>
        </p:spPr>
        <p:txBody>
          <a:bodyPr wrap="square" rtlCol="0">
            <a:spAutoFit/>
          </a:bodyPr>
          <a:lstStyle/>
          <a:p>
            <a:pPr algn="l" fontAlgn="auto">
              <a:lnSpc>
                <a:spcPct val="150000"/>
              </a:lnSpc>
              <a:spcBef>
                <a:spcPts val="0"/>
              </a:spcBef>
              <a:spcAft>
                <a:spcPts val="0"/>
              </a:spcAft>
            </a:pPr>
            <a:r>
              <a:rPr sz="1600" dirty="0">
                <a:solidFill>
                  <a:srgbClr val="262626"/>
                </a:solidFill>
                <a:ea typeface="Alibaba PuHuiTi R" pitchFamily="18" charset="-122"/>
              </a:rPr>
              <a:t>负责</a:t>
            </a:r>
            <a:r>
              <a:rPr sz="1600" b="1" dirty="0">
                <a:solidFill>
                  <a:srgbClr val="C00000"/>
                </a:solidFill>
                <a:ea typeface="Alibaba PuHuiTi R" pitchFamily="18" charset="-122"/>
              </a:rPr>
              <a:t>进程之间的网络数据传输</a:t>
            </a:r>
            <a:r>
              <a:rPr sz="1600" dirty="0">
                <a:solidFill>
                  <a:srgbClr val="262626"/>
                </a:solidFill>
                <a:ea typeface="Alibaba PuHuiTi R" pitchFamily="18" charset="-122"/>
              </a:rPr>
              <a:t>，好比数据的搬运工。</a:t>
            </a:r>
          </a:p>
          <a:p>
            <a:pPr algn="l" fontAlgn="auto">
              <a:lnSpc>
                <a:spcPct val="150000"/>
              </a:lnSpc>
              <a:spcBef>
                <a:spcPts val="0"/>
              </a:spcBef>
              <a:spcAft>
                <a:spcPts val="0"/>
              </a:spcAft>
            </a:pPr>
            <a:r>
              <a:rPr sz="1600" dirty="0">
                <a:solidFill>
                  <a:srgbClr val="262626"/>
                </a:solidFill>
                <a:ea typeface="Alibaba PuHuiTi R" pitchFamily="18" charset="-122"/>
              </a:rPr>
              <a:t>不夸张的说，</a:t>
            </a:r>
            <a:r>
              <a:rPr sz="1600" b="1" dirty="0">
                <a:solidFill>
                  <a:srgbClr val="C00000"/>
                </a:solidFill>
                <a:ea typeface="Alibaba PuHuiTi R" pitchFamily="18" charset="-122"/>
              </a:rPr>
              <a:t>只要跟网络相关的应用程序或者软件都使用到了socket</a:t>
            </a:r>
            <a:r>
              <a:rPr sz="1600" dirty="0">
                <a:solidFill>
                  <a:srgbClr val="262626"/>
                </a:solidFill>
                <a:ea typeface="Alibaba PuHuiTi R" pitchFamily="18" charset="-122"/>
              </a:rPr>
              <a:t>。</a:t>
            </a:r>
          </a:p>
        </p:txBody>
      </p:sp>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a:sym typeface="+mn-ea"/>
              </a:rPr>
              <a:t>socket套接字</a:t>
            </a:r>
          </a:p>
        </p:txBody>
      </p:sp>
      <p:sp>
        <p:nvSpPr>
          <p:cNvPr id="59" name="矩形 58"/>
          <p:cNvSpPr/>
          <p:nvPr/>
        </p:nvSpPr>
        <p:spPr>
          <a:xfrm>
            <a:off x="887631" y="1457517"/>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b="1" dirty="0">
                <a:solidFill>
                  <a:schemeClr val="bg1"/>
                </a:solidFill>
                <a:latin typeface="Alibaba PuHuiTi R" pitchFamily="18" charset="-122"/>
                <a:ea typeface="Alibaba PuHuiTi R" pitchFamily="18" charset="-122"/>
                <a:cs typeface="Alibaba PuHuiTi R" pitchFamily="18" charset="-122"/>
              </a:rPr>
              <a:t>socket</a:t>
            </a:r>
            <a:r>
              <a:rPr lang="zh-CN" altLang="en-US" sz="1400" b="1" dirty="0">
                <a:solidFill>
                  <a:schemeClr val="bg1"/>
                </a:solidFill>
                <a:latin typeface="Alibaba PuHuiTi R" pitchFamily="18" charset="-122"/>
                <a:ea typeface="Alibaba PuHuiTi R" pitchFamily="18" charset="-122"/>
                <a:cs typeface="Alibaba PuHuiTi R" pitchFamily="18" charset="-122"/>
              </a:rPr>
              <a:t>使用场景</a:t>
            </a:r>
          </a:p>
        </p:txBody>
      </p:sp>
      <p:pic>
        <p:nvPicPr>
          <p:cNvPr id="2" name="图片 1" descr="image-19115855315"/>
          <p:cNvPicPr>
            <a:picLocks noChangeAspect="1"/>
          </p:cNvPicPr>
          <p:nvPr/>
        </p:nvPicPr>
        <p:blipFill>
          <a:blip r:embed="rId2"/>
          <a:stretch>
            <a:fillRect/>
          </a:stretch>
        </p:blipFill>
        <p:spPr>
          <a:xfrm>
            <a:off x="2466975" y="3414395"/>
            <a:ext cx="7258050" cy="22002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717675" y="2432050"/>
            <a:ext cx="7615555" cy="460375"/>
          </a:xfrm>
          <a:prstGeom prst="rect">
            <a:avLst/>
          </a:prstGeom>
          <a:noFill/>
        </p:spPr>
        <p:txBody>
          <a:bodyPr wrap="square" rtlCol="0">
            <a:spAutoFit/>
          </a:bodyPr>
          <a:lstStyle/>
          <a:p>
            <a:pPr algn="l" fontAlgn="auto">
              <a:lnSpc>
                <a:spcPct val="150000"/>
              </a:lnSpc>
              <a:spcBef>
                <a:spcPts val="0"/>
              </a:spcBef>
              <a:spcAft>
                <a:spcPts val="0"/>
              </a:spcAft>
            </a:pPr>
            <a:r>
              <a:rPr sz="1600" dirty="0">
                <a:ea typeface="Alibaba PuHuiTi R" pitchFamily="18" charset="-122"/>
              </a:rPr>
              <a:t>socket(套接字)能实现不同主机之间的进程间通信。Python中有专门的socket类</a:t>
            </a:r>
            <a:r>
              <a:rPr lang="en-US" sz="1600" dirty="0">
                <a:ea typeface="Alibaba PuHuiTi R" pitchFamily="18" charset="-122"/>
              </a:rPr>
              <a:t>:</a:t>
            </a:r>
          </a:p>
        </p:txBody>
      </p:sp>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a:sym typeface="+mn-ea"/>
              </a:rPr>
              <a:t>socket套接字</a:t>
            </a:r>
          </a:p>
        </p:txBody>
      </p:sp>
      <p:sp>
        <p:nvSpPr>
          <p:cNvPr id="59" name="矩形 58"/>
          <p:cNvSpPr/>
          <p:nvPr/>
        </p:nvSpPr>
        <p:spPr>
          <a:xfrm>
            <a:off x="887631" y="1457517"/>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chemeClr val="bg1"/>
                </a:solidFill>
                <a:latin typeface="Alibaba PuHuiTi R" pitchFamily="18" charset="-122"/>
                <a:ea typeface="Alibaba PuHuiTi R" pitchFamily="18" charset="-122"/>
                <a:cs typeface="Alibaba PuHuiTi R" pitchFamily="18" charset="-122"/>
                <a:sym typeface="+mn-ea"/>
              </a:rPr>
              <a:t>使用</a:t>
            </a:r>
            <a:r>
              <a:rPr lang="en-US" altLang="zh-CN" sz="1400" b="1" dirty="0">
                <a:solidFill>
                  <a:schemeClr val="bg1"/>
                </a:solidFill>
                <a:latin typeface="Alibaba PuHuiTi R" pitchFamily="18" charset="-122"/>
                <a:ea typeface="Alibaba PuHuiTi R" pitchFamily="18" charset="-122"/>
                <a:cs typeface="Alibaba PuHuiTi R" pitchFamily="18" charset="-122"/>
              </a:rPr>
              <a:t>socket</a:t>
            </a:r>
            <a:endParaRPr lang="zh-CN" altLang="en-US" sz="1400" b="1" dirty="0">
              <a:solidFill>
                <a:schemeClr val="bg1"/>
              </a:solidFill>
              <a:latin typeface="Alibaba PuHuiTi R" pitchFamily="18" charset="-122"/>
              <a:ea typeface="Alibaba PuHuiTi R" pitchFamily="18" charset="-122"/>
              <a:cs typeface="Alibaba PuHuiTi R" pitchFamily="18" charset="-122"/>
            </a:endParaRPr>
          </a:p>
        </p:txBody>
      </p:sp>
      <p:sp>
        <p:nvSpPr>
          <p:cNvPr id="21" name="TextBox 3"/>
          <p:cNvSpPr txBox="1"/>
          <p:nvPr/>
        </p:nvSpPr>
        <p:spPr>
          <a:xfrm>
            <a:off x="2973705" y="2892425"/>
            <a:ext cx="6244590" cy="583565"/>
          </a:xfrm>
          <a:prstGeom prst="rect">
            <a:avLst/>
          </a:prstGeom>
          <a:solidFill>
            <a:srgbClr val="FFFFE4"/>
          </a:solidFill>
          <a:ln w="3175">
            <a:solidFill>
              <a:srgbClr val="919191"/>
            </a:solidFill>
          </a:ln>
        </p:spPr>
        <p:txBody>
          <a:bodyPr wrap="square">
            <a:spAutoFit/>
          </a:bodyPr>
          <a:lstStyle/>
          <a:p>
            <a:r>
              <a:rPr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导入socket模块</a:t>
            </a:r>
          </a:p>
          <a:p>
            <a:r>
              <a:rPr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import socket</a:t>
            </a:r>
          </a:p>
        </p:txBody>
      </p:sp>
      <p:sp>
        <p:nvSpPr>
          <p:cNvPr id="4" name="文本框 3"/>
          <p:cNvSpPr txBox="1"/>
          <p:nvPr/>
        </p:nvSpPr>
        <p:spPr>
          <a:xfrm>
            <a:off x="1810385" y="3571240"/>
            <a:ext cx="7615555" cy="460375"/>
          </a:xfrm>
          <a:prstGeom prst="rect">
            <a:avLst/>
          </a:prstGeom>
          <a:noFill/>
        </p:spPr>
        <p:txBody>
          <a:bodyPr wrap="square" rtlCol="0">
            <a:spAutoFit/>
          </a:bodyPr>
          <a:lstStyle/>
          <a:p>
            <a:pPr algn="l" fontAlgn="auto">
              <a:lnSpc>
                <a:spcPct val="150000"/>
              </a:lnSpc>
              <a:spcBef>
                <a:spcPts val="0"/>
              </a:spcBef>
              <a:spcAft>
                <a:spcPts val="0"/>
              </a:spcAft>
            </a:pPr>
            <a:r>
              <a:rPr sz="1600" dirty="0">
                <a:ea typeface="Alibaba PuHuiTi R" pitchFamily="18" charset="-122"/>
              </a:rPr>
              <a:t>要使用socket，则通常要使用到socket模块下的socket类创建socket对象：</a:t>
            </a:r>
          </a:p>
        </p:txBody>
      </p:sp>
      <p:pic>
        <p:nvPicPr>
          <p:cNvPr id="5" name="图片 4"/>
          <p:cNvPicPr>
            <a:picLocks noChangeAspect="1"/>
          </p:cNvPicPr>
          <p:nvPr/>
        </p:nvPicPr>
        <p:blipFill>
          <a:blip r:embed="rId2"/>
          <a:stretch>
            <a:fillRect/>
          </a:stretch>
        </p:blipFill>
        <p:spPr>
          <a:xfrm>
            <a:off x="1053465" y="4126865"/>
            <a:ext cx="10085070" cy="9417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a:sym typeface="+mn-ea"/>
              </a:rPr>
              <a:t>socket套接字</a:t>
            </a:r>
          </a:p>
        </p:txBody>
      </p:sp>
      <p:sp>
        <p:nvSpPr>
          <p:cNvPr id="59" name="矩形 58"/>
          <p:cNvSpPr/>
          <p:nvPr/>
        </p:nvSpPr>
        <p:spPr>
          <a:xfrm>
            <a:off x="887631" y="1457517"/>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chemeClr val="bg1"/>
                </a:solidFill>
                <a:latin typeface="Alibaba PuHuiTi R" pitchFamily="18" charset="-122"/>
                <a:ea typeface="Alibaba PuHuiTi R" pitchFamily="18" charset="-122"/>
                <a:cs typeface="Alibaba PuHuiTi R" pitchFamily="18" charset="-122"/>
                <a:sym typeface="+mn-ea"/>
              </a:rPr>
              <a:t>使用</a:t>
            </a:r>
            <a:r>
              <a:rPr lang="en-US" altLang="zh-CN" sz="1400" b="1" dirty="0">
                <a:solidFill>
                  <a:schemeClr val="bg1"/>
                </a:solidFill>
                <a:latin typeface="Alibaba PuHuiTi R" pitchFamily="18" charset="-122"/>
                <a:ea typeface="Alibaba PuHuiTi R" pitchFamily="18" charset="-122"/>
                <a:cs typeface="Alibaba PuHuiTi R" pitchFamily="18" charset="-122"/>
              </a:rPr>
              <a:t>socket</a:t>
            </a:r>
            <a:endParaRPr lang="zh-CN" altLang="en-US" sz="1400" b="1" dirty="0">
              <a:solidFill>
                <a:schemeClr val="bg1"/>
              </a:solidFill>
              <a:latin typeface="Alibaba PuHuiTi R" pitchFamily="18" charset="-122"/>
              <a:ea typeface="Alibaba PuHuiTi R" pitchFamily="18" charset="-122"/>
              <a:cs typeface="Alibaba PuHuiTi R" pitchFamily="18" charset="-122"/>
            </a:endParaRPr>
          </a:p>
        </p:txBody>
      </p:sp>
      <p:sp>
        <p:nvSpPr>
          <p:cNvPr id="2" name="文本框 1"/>
          <p:cNvSpPr txBox="1"/>
          <p:nvPr/>
        </p:nvSpPr>
        <p:spPr>
          <a:xfrm>
            <a:off x="2840772" y="2048423"/>
            <a:ext cx="8047990" cy="460375"/>
          </a:xfrm>
          <a:prstGeom prst="rect">
            <a:avLst/>
          </a:prstGeom>
          <a:noFill/>
          <a:ln>
            <a:solidFill>
              <a:schemeClr val="bg1">
                <a:lumMod val="85000"/>
              </a:schemeClr>
            </a:solidFill>
          </a:ln>
        </p:spPr>
        <p:txBody>
          <a:bodyPr wrap="square" rtlCol="0">
            <a:spAutoFit/>
          </a:bodyPr>
          <a:lstStyle/>
          <a:p>
            <a:pPr algn="l" fontAlgn="auto">
              <a:lnSpc>
                <a:spcPct val="150000"/>
              </a:lnSpc>
              <a:spcBef>
                <a:spcPts val="0"/>
              </a:spcBef>
              <a:spcAft>
                <a:spcPts val="0"/>
              </a:spcAft>
            </a:pPr>
            <a:r>
              <a:rPr sz="1600" dirty="0">
                <a:solidFill>
                  <a:srgbClr val="262626"/>
                </a:solidFill>
                <a:ea typeface="Alibaba PuHuiTi R" pitchFamily="18" charset="-122"/>
              </a:rPr>
              <a:t>例如，来创建一个TCP协议下的socket对象。</a:t>
            </a:r>
          </a:p>
        </p:txBody>
      </p:sp>
      <p:sp>
        <p:nvSpPr>
          <p:cNvPr id="6" name="矩形 5"/>
          <p:cNvSpPr/>
          <p:nvPr/>
        </p:nvSpPr>
        <p:spPr>
          <a:xfrm>
            <a:off x="1044893" y="2072745"/>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案例分析</a:t>
            </a:r>
          </a:p>
        </p:txBody>
      </p:sp>
      <p:sp>
        <p:nvSpPr>
          <p:cNvPr id="8" name="TextBox 3">
            <a:extLst>
              <a:ext uri="{FF2B5EF4-FFF2-40B4-BE49-F238E27FC236}">
                <a16:creationId xmlns:a16="http://schemas.microsoft.com/office/drawing/2014/main" id="{7D06A55D-AAEF-B33F-7BFF-EF9A2EB7625B}"/>
              </a:ext>
            </a:extLst>
          </p:cNvPr>
          <p:cNvSpPr txBox="1"/>
          <p:nvPr/>
        </p:nvSpPr>
        <p:spPr>
          <a:xfrm>
            <a:off x="1913226" y="2930003"/>
            <a:ext cx="8394555" cy="2062103"/>
          </a:xfrm>
          <a:prstGeom prst="rect">
            <a:avLst/>
          </a:prstGeom>
          <a:solidFill>
            <a:srgbClr val="FFFFE4"/>
          </a:solidFill>
          <a:ln w="3175">
            <a:solidFill>
              <a:srgbClr val="919191"/>
            </a:solidFill>
          </a:ln>
        </p:spPr>
        <p:txBody>
          <a:bodyPr wrap="square">
            <a:spAutoFit/>
          </a:bodyPr>
          <a:lstStyle/>
          <a:p>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导入模块</a:t>
            </a:r>
          </a:p>
          <a:p>
            <a:r>
              <a:rPr lang="e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import socket</a:t>
            </a:r>
          </a:p>
          <a:p>
            <a:endParaRPr lang="e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r>
              <a:rPr lang="e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创建</a:t>
            </a:r>
            <a:r>
              <a:rPr lang="e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socket</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对象</a:t>
            </a:r>
          </a:p>
          <a:p>
            <a:r>
              <a:rPr lang="e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tcp_socket</a:t>
            </a:r>
            <a:r>
              <a:rPr lang="e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 </a:t>
            </a:r>
            <a:r>
              <a:rPr lang="e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socket.socket</a:t>
            </a:r>
            <a:r>
              <a:rPr lang="e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r>
              <a:rPr lang="e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socket.AF_INET,socket.SOCK_STREAM</a:t>
            </a:r>
            <a:r>
              <a:rPr lang="e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p>
          <a:p>
            <a:endParaRPr lang="e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r>
              <a:rPr lang="e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输出内容</a:t>
            </a:r>
          </a:p>
          <a:p>
            <a:r>
              <a:rPr lang="e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print(</a:t>
            </a:r>
            <a:r>
              <a:rPr lang="e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tcp_socket</a:t>
            </a:r>
            <a:r>
              <a:rPr lang="e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endParaRPr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1" dirty="0">
                <a:solidFill>
                  <a:srgbClr val="AD2B26"/>
                </a:solidFill>
              </a:rPr>
              <a:t>网络编程三要素</a:t>
            </a:r>
            <a:endParaRPr lang="en-US" altLang="zh-CN" b="1" dirty="0">
              <a:solidFill>
                <a:srgbClr val="AD2B26"/>
              </a:solidFill>
            </a:endParaRPr>
          </a:p>
          <a:p>
            <a:pPr marL="0" indent="0">
              <a:buNone/>
            </a:pPr>
            <a:r>
              <a:rPr lang="zh-CN" altLang="en-US" b="1" dirty="0">
                <a:solidFill>
                  <a:srgbClr val="AD2B26"/>
                </a:solidFill>
              </a:rPr>
              <a:t>          </a:t>
            </a:r>
            <a:r>
              <a:rPr lang="en-US" altLang="zh-CN" sz="1600" dirty="0">
                <a:solidFill>
                  <a:srgbClr val="AD2B26"/>
                </a:solidFill>
              </a:rPr>
              <a:t>IP</a:t>
            </a:r>
            <a:r>
              <a:rPr lang="zh-CN" altLang="en-US" sz="1600" dirty="0">
                <a:solidFill>
                  <a:srgbClr val="AD2B26"/>
                </a:solidFill>
              </a:rPr>
              <a:t>地址、端口、协议</a:t>
            </a:r>
          </a:p>
          <a:p>
            <a:r>
              <a:rPr lang="zh-CN" altLang="en-US" dirty="0">
                <a:solidFill>
                  <a:schemeClr val="tx1"/>
                </a:solidFill>
              </a:rPr>
              <a:t>Socket套接字与TCP开发流程</a:t>
            </a:r>
          </a:p>
          <a:p>
            <a:r>
              <a:rPr lang="zh-CN" altLang="en-US" dirty="0">
                <a:solidFill>
                  <a:schemeClr val="tx1"/>
                </a:solidFill>
                <a:sym typeface="+mn-ea"/>
              </a:rPr>
              <a:t>TCP编程</a:t>
            </a:r>
          </a:p>
          <a:p>
            <a:endParaRPr lang="zh-CN" altLang="en-US" dirty="0"/>
          </a:p>
        </p:txBody>
      </p:sp>
      <p:pic>
        <p:nvPicPr>
          <p:cNvPr id="4" name="图片 3" descr="303b3231353733393233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09148" y="1836556"/>
            <a:ext cx="410210" cy="410210"/>
          </a:xfrm>
          <a:prstGeom prst="rect">
            <a:avLst/>
          </a:prstGeom>
        </p:spPr>
      </p:pic>
    </p:spTree>
    <p:extLst>
      <p:ext uri="{BB962C8B-B14F-4D97-AF65-F5344CB8AC3E}">
        <p14:creationId xmlns:p14="http://schemas.microsoft.com/office/powerpoint/2010/main" val="421195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t>TCP程序开发流程</a:t>
            </a:r>
          </a:p>
        </p:txBody>
      </p:sp>
      <p:sp>
        <p:nvSpPr>
          <p:cNvPr id="59" name="矩形 58"/>
          <p:cNvSpPr/>
          <p:nvPr/>
        </p:nvSpPr>
        <p:spPr>
          <a:xfrm>
            <a:off x="887631" y="1457517"/>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TCP开发流程介绍</a:t>
            </a:r>
          </a:p>
        </p:txBody>
      </p:sp>
      <p:sp>
        <p:nvSpPr>
          <p:cNvPr id="2" name="文本框 1"/>
          <p:cNvSpPr txBox="1"/>
          <p:nvPr/>
        </p:nvSpPr>
        <p:spPr>
          <a:xfrm>
            <a:off x="2130425" y="2068830"/>
            <a:ext cx="9147175" cy="3046095"/>
          </a:xfrm>
          <a:prstGeom prst="rect">
            <a:avLst/>
          </a:prstGeom>
          <a:noFill/>
        </p:spPr>
        <p:txBody>
          <a:bodyPr wrap="square" rtlCol="0">
            <a:spAutoFit/>
          </a:bodyPr>
          <a:lstStyle/>
          <a:p>
            <a:pPr algn="l" fontAlgn="auto">
              <a:lnSpc>
                <a:spcPct val="150000"/>
              </a:lnSpc>
              <a:spcBef>
                <a:spcPts val="0"/>
              </a:spcBef>
              <a:spcAft>
                <a:spcPts val="0"/>
              </a:spcAft>
            </a:pPr>
            <a:r>
              <a:rPr sz="1600" dirty="0">
                <a:solidFill>
                  <a:srgbClr val="262626"/>
                </a:solidFill>
                <a:ea typeface="Alibaba PuHuiTi R" pitchFamily="18" charset="-122"/>
              </a:rPr>
              <a:t>TCP网络应用程序开发分为:</a:t>
            </a:r>
          </a:p>
          <a:p>
            <a:pPr algn="l" fontAlgn="auto">
              <a:lnSpc>
                <a:spcPct val="150000"/>
              </a:lnSpc>
              <a:spcBef>
                <a:spcPts val="0"/>
              </a:spcBef>
              <a:spcAft>
                <a:spcPts val="0"/>
              </a:spcAft>
            </a:pPr>
            <a:r>
              <a:rPr lang="en-US" sz="1600" dirty="0">
                <a:solidFill>
                  <a:srgbClr val="262626"/>
                </a:solidFill>
                <a:ea typeface="Alibaba PuHuiTi R" pitchFamily="18" charset="-122"/>
              </a:rPr>
              <a:t>       </a:t>
            </a:r>
            <a:r>
              <a:rPr sz="1600" dirty="0">
                <a:solidFill>
                  <a:srgbClr val="262626"/>
                </a:solidFill>
                <a:ea typeface="Alibaba PuHuiTi R" pitchFamily="18" charset="-122"/>
              </a:rPr>
              <a:t>- TCP客户端程序开发</a:t>
            </a:r>
            <a:r>
              <a:rPr lang="zh-CN" sz="1600" dirty="0">
                <a:solidFill>
                  <a:srgbClr val="262626"/>
                </a:solidFill>
                <a:ea typeface="Alibaba PuHuiTi R" pitchFamily="18" charset="-122"/>
              </a:rPr>
              <a:t>（</a:t>
            </a:r>
            <a:r>
              <a:rPr lang="en-US" altLang="zh-CN" sz="1600" dirty="0">
                <a:solidFill>
                  <a:srgbClr val="262626"/>
                </a:solidFill>
                <a:ea typeface="Alibaba PuHuiTi R" pitchFamily="18" charset="-122"/>
              </a:rPr>
              <a:t>ps: </a:t>
            </a:r>
            <a:r>
              <a:rPr lang="zh-CN" altLang="en-US" sz="1600" dirty="0">
                <a:solidFill>
                  <a:srgbClr val="262626"/>
                </a:solidFill>
                <a:ea typeface="Alibaba PuHuiTi R" pitchFamily="18" charset="-122"/>
              </a:rPr>
              <a:t>浏览器</a:t>
            </a:r>
            <a:r>
              <a:rPr lang="zh-CN" sz="1600" dirty="0">
                <a:solidFill>
                  <a:srgbClr val="262626"/>
                </a:solidFill>
                <a:ea typeface="Alibaba PuHuiTi R" pitchFamily="18" charset="-122"/>
              </a:rPr>
              <a:t>）</a:t>
            </a:r>
            <a:endParaRPr sz="1600" dirty="0">
              <a:solidFill>
                <a:srgbClr val="262626"/>
              </a:solidFill>
              <a:ea typeface="Alibaba PuHuiTi R" pitchFamily="18" charset="-122"/>
            </a:endParaRPr>
          </a:p>
          <a:p>
            <a:pPr algn="l" fontAlgn="auto">
              <a:lnSpc>
                <a:spcPct val="150000"/>
              </a:lnSpc>
              <a:spcBef>
                <a:spcPts val="0"/>
              </a:spcBef>
              <a:spcAft>
                <a:spcPts val="0"/>
              </a:spcAft>
            </a:pPr>
            <a:r>
              <a:rPr lang="en-US" sz="1600" dirty="0">
                <a:solidFill>
                  <a:srgbClr val="262626"/>
                </a:solidFill>
                <a:ea typeface="Alibaba PuHuiTi R" pitchFamily="18" charset="-122"/>
              </a:rPr>
              <a:t>       </a:t>
            </a:r>
            <a:r>
              <a:rPr sz="1600" dirty="0">
                <a:solidFill>
                  <a:srgbClr val="262626"/>
                </a:solidFill>
                <a:ea typeface="Alibaba PuHuiTi R" pitchFamily="18" charset="-122"/>
              </a:rPr>
              <a:t>- TCP服务端程序开发</a:t>
            </a:r>
          </a:p>
          <a:p>
            <a:pPr algn="l" fontAlgn="auto">
              <a:lnSpc>
                <a:spcPct val="150000"/>
              </a:lnSpc>
              <a:spcBef>
                <a:spcPts val="0"/>
              </a:spcBef>
              <a:spcAft>
                <a:spcPts val="0"/>
              </a:spcAft>
            </a:pPr>
            <a:endParaRPr sz="1600" dirty="0">
              <a:solidFill>
                <a:srgbClr val="262626"/>
              </a:solidFill>
              <a:ea typeface="Alibaba PuHuiTi R" pitchFamily="18" charset="-122"/>
            </a:endParaRPr>
          </a:p>
          <a:p>
            <a:pPr algn="l" fontAlgn="auto">
              <a:lnSpc>
                <a:spcPct val="150000"/>
              </a:lnSpc>
              <a:spcBef>
                <a:spcPts val="0"/>
              </a:spcBef>
              <a:spcAft>
                <a:spcPts val="0"/>
              </a:spcAft>
            </a:pPr>
            <a:endParaRPr sz="1600" dirty="0">
              <a:solidFill>
                <a:srgbClr val="262626"/>
              </a:solidFill>
              <a:ea typeface="Alibaba PuHuiTi R" pitchFamily="18" charset="-122"/>
            </a:endParaRPr>
          </a:p>
          <a:p>
            <a:pPr algn="l" fontAlgn="auto">
              <a:lnSpc>
                <a:spcPct val="150000"/>
              </a:lnSpc>
              <a:spcBef>
                <a:spcPts val="0"/>
              </a:spcBef>
              <a:spcAft>
                <a:spcPts val="0"/>
              </a:spcAft>
            </a:pPr>
            <a:r>
              <a:rPr sz="1600" b="1" dirty="0">
                <a:solidFill>
                  <a:srgbClr val="C00000"/>
                </a:solidFill>
                <a:ea typeface="Alibaba PuHuiTi R" pitchFamily="18" charset="-122"/>
              </a:rPr>
              <a:t>说明:</a:t>
            </a:r>
          </a:p>
          <a:p>
            <a:pPr algn="l" fontAlgn="auto">
              <a:lnSpc>
                <a:spcPct val="150000"/>
              </a:lnSpc>
              <a:spcBef>
                <a:spcPts val="0"/>
              </a:spcBef>
              <a:spcAft>
                <a:spcPts val="0"/>
              </a:spcAft>
            </a:pPr>
            <a:r>
              <a:rPr lang="zh-CN" altLang="en-US" sz="1600" dirty="0">
                <a:solidFill>
                  <a:srgbClr val="262626"/>
                </a:solidFill>
                <a:ea typeface="Alibaba PuHuiTi R" pitchFamily="18" charset="-122"/>
              </a:rPr>
              <a:t>        </a:t>
            </a:r>
            <a:r>
              <a:rPr sz="1600" dirty="0" err="1">
                <a:solidFill>
                  <a:srgbClr val="262626"/>
                </a:solidFill>
                <a:ea typeface="Alibaba PuHuiTi R" pitchFamily="18" charset="-122"/>
              </a:rPr>
              <a:t>客户端程序是指运行在</a:t>
            </a:r>
            <a:r>
              <a:rPr sz="1600" b="1" dirty="0" err="1">
                <a:solidFill>
                  <a:srgbClr val="C00000"/>
                </a:solidFill>
                <a:ea typeface="Alibaba PuHuiTi R" pitchFamily="18" charset="-122"/>
              </a:rPr>
              <a:t>用户设备上的程序</a:t>
            </a:r>
            <a:endParaRPr lang="en-US" sz="1600" b="1" dirty="0">
              <a:solidFill>
                <a:srgbClr val="262626"/>
              </a:solidFill>
              <a:ea typeface="Alibaba PuHuiTi R" pitchFamily="18" charset="-122"/>
            </a:endParaRPr>
          </a:p>
          <a:p>
            <a:pPr algn="l" fontAlgn="auto">
              <a:lnSpc>
                <a:spcPct val="150000"/>
              </a:lnSpc>
              <a:spcBef>
                <a:spcPts val="0"/>
              </a:spcBef>
              <a:spcAft>
                <a:spcPts val="0"/>
              </a:spcAft>
            </a:pPr>
            <a:r>
              <a:rPr lang="zh-CN" altLang="en-US" sz="1600" dirty="0">
                <a:solidFill>
                  <a:srgbClr val="262626"/>
                </a:solidFill>
                <a:ea typeface="Alibaba PuHuiTi R" pitchFamily="18" charset="-122"/>
              </a:rPr>
              <a:t>        </a:t>
            </a:r>
            <a:r>
              <a:rPr sz="1600" dirty="0" err="1">
                <a:solidFill>
                  <a:srgbClr val="262626"/>
                </a:solidFill>
                <a:ea typeface="Alibaba PuHuiTi R" pitchFamily="18" charset="-122"/>
              </a:rPr>
              <a:t>服务端程序是指运行在</a:t>
            </a:r>
            <a:r>
              <a:rPr sz="1600" b="1" dirty="0" err="1">
                <a:solidFill>
                  <a:srgbClr val="C00000"/>
                </a:solidFill>
                <a:ea typeface="Alibaba PuHuiTi R" pitchFamily="18" charset="-122"/>
              </a:rPr>
              <a:t>服务器设备上的程序</a:t>
            </a:r>
            <a:r>
              <a:rPr sz="1600" dirty="0" err="1">
                <a:solidFill>
                  <a:srgbClr val="262626"/>
                </a:solidFill>
                <a:ea typeface="Alibaba PuHuiTi R" pitchFamily="18" charset="-122"/>
              </a:rPr>
              <a:t>，专门为客户端提供数据服务</a:t>
            </a:r>
            <a:r>
              <a:rPr sz="1600" dirty="0">
                <a:solidFill>
                  <a:srgbClr val="262626"/>
                </a:solidFill>
                <a:ea typeface="Alibaba PuHuiTi R" pitchFamily="18" charset="-122"/>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t>TCP程序开发流程</a:t>
            </a:r>
          </a:p>
        </p:txBody>
      </p:sp>
      <p:sp>
        <p:nvSpPr>
          <p:cNvPr id="59" name="矩形 58"/>
          <p:cNvSpPr/>
          <p:nvPr/>
        </p:nvSpPr>
        <p:spPr>
          <a:xfrm>
            <a:off x="887631" y="1457517"/>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TCP开发流程介绍</a:t>
            </a:r>
          </a:p>
        </p:txBody>
      </p:sp>
      <p:pic>
        <p:nvPicPr>
          <p:cNvPr id="2" name="图片 1" descr="image-19143235620"/>
          <p:cNvPicPr>
            <a:picLocks noChangeAspect="1"/>
          </p:cNvPicPr>
          <p:nvPr/>
        </p:nvPicPr>
        <p:blipFill>
          <a:blip r:embed="rId2"/>
          <a:stretch>
            <a:fillRect/>
          </a:stretch>
        </p:blipFill>
        <p:spPr>
          <a:xfrm>
            <a:off x="4044950" y="1206500"/>
            <a:ext cx="3846830" cy="5340985"/>
          </a:xfrm>
          <a:prstGeom prst="rect">
            <a:avLst/>
          </a:prstGeom>
        </p:spPr>
      </p:pic>
      <p:sp>
        <p:nvSpPr>
          <p:cNvPr id="4" name="文本框 3">
            <a:extLst>
              <a:ext uri="{FF2B5EF4-FFF2-40B4-BE49-F238E27FC236}">
                <a16:creationId xmlns:a16="http://schemas.microsoft.com/office/drawing/2014/main" id="{B27D0D0B-3684-F66E-1C4C-B3186E88CF03}"/>
              </a:ext>
            </a:extLst>
          </p:cNvPr>
          <p:cNvSpPr txBox="1"/>
          <p:nvPr/>
        </p:nvSpPr>
        <p:spPr>
          <a:xfrm>
            <a:off x="7891780" y="2711451"/>
            <a:ext cx="3682904" cy="795602"/>
          </a:xfrm>
          <a:prstGeom prst="rect">
            <a:avLst/>
          </a:prstGeom>
          <a:noFill/>
        </p:spPr>
        <p:txBody>
          <a:bodyPr wrap="square" rtlCol="0">
            <a:spAutoFit/>
          </a:bodyPr>
          <a:lstStyle/>
          <a:p>
            <a:pPr algn="l" fontAlgn="auto">
              <a:lnSpc>
                <a:spcPct val="150000"/>
              </a:lnSpc>
              <a:spcBef>
                <a:spcPts val="0"/>
              </a:spcBef>
              <a:spcAft>
                <a:spcPts val="0"/>
              </a:spcAft>
            </a:pPr>
            <a:r>
              <a:rPr lang="zh-CN" altLang="en-US" sz="1600" dirty="0">
                <a:solidFill>
                  <a:srgbClr val="262626"/>
                </a:solidFill>
                <a:ea typeface="Alibaba PuHuiTi R" pitchFamily="18" charset="-122"/>
              </a:rPr>
              <a:t>在服务器端：</a:t>
            </a:r>
            <a:r>
              <a:rPr lang="en-US" altLang="zh-CN" sz="1600" dirty="0">
                <a:solidFill>
                  <a:srgbClr val="262626"/>
                </a:solidFill>
                <a:ea typeface="Alibaba PuHuiTi R" pitchFamily="18" charset="-122"/>
              </a:rPr>
              <a:t>accept()</a:t>
            </a:r>
            <a:r>
              <a:rPr lang="zh-CN" altLang="en-US" sz="1600" dirty="0">
                <a:solidFill>
                  <a:srgbClr val="262626"/>
                </a:solidFill>
                <a:ea typeface="Alibaba PuHuiTi R" pitchFamily="18" charset="-122"/>
              </a:rPr>
              <a:t>会返回一个</a:t>
            </a:r>
            <a:r>
              <a:rPr lang="zh-CN" altLang="en-US" sz="1600" dirty="0">
                <a:solidFill>
                  <a:srgbClr val="C00000"/>
                </a:solidFill>
                <a:ea typeface="Alibaba PuHuiTi R" pitchFamily="18" charset="-122"/>
              </a:rPr>
              <a:t>新的套接字</a:t>
            </a:r>
            <a:r>
              <a:rPr lang="zh-CN" altLang="en-US" sz="1600" dirty="0">
                <a:solidFill>
                  <a:srgbClr val="262626"/>
                </a:solidFill>
                <a:ea typeface="Alibaba PuHuiTi R" pitchFamily="18" charset="-122"/>
              </a:rPr>
              <a:t>，用来和</a:t>
            </a:r>
            <a:r>
              <a:rPr lang="zh-CN" altLang="en-US" sz="1600" dirty="0">
                <a:solidFill>
                  <a:srgbClr val="C00000"/>
                </a:solidFill>
                <a:ea typeface="Alibaba PuHuiTi R" pitchFamily="18" charset="-122"/>
              </a:rPr>
              <a:t>客户端收发消息</a:t>
            </a:r>
            <a:endParaRPr sz="1600" dirty="0">
              <a:solidFill>
                <a:srgbClr val="C00000"/>
              </a:solidFill>
              <a:ea typeface="Alibaba PuHuiTi R" pitchFamily="18" charset="-122"/>
            </a:endParaRPr>
          </a:p>
        </p:txBody>
      </p:sp>
      <p:sp>
        <p:nvSpPr>
          <p:cNvPr id="5" name="文本框 4">
            <a:extLst>
              <a:ext uri="{FF2B5EF4-FFF2-40B4-BE49-F238E27FC236}">
                <a16:creationId xmlns:a16="http://schemas.microsoft.com/office/drawing/2014/main" id="{013A2389-2A1C-2FEC-0F2B-7BA4E821DB25}"/>
              </a:ext>
            </a:extLst>
          </p:cNvPr>
          <p:cNvSpPr txBox="1"/>
          <p:nvPr/>
        </p:nvSpPr>
        <p:spPr>
          <a:xfrm>
            <a:off x="7925550" y="5344976"/>
            <a:ext cx="3846830" cy="795602"/>
          </a:xfrm>
          <a:prstGeom prst="rect">
            <a:avLst/>
          </a:prstGeom>
          <a:noFill/>
        </p:spPr>
        <p:txBody>
          <a:bodyPr wrap="square" rtlCol="0">
            <a:spAutoFit/>
          </a:bodyPr>
          <a:lstStyle/>
          <a:p>
            <a:pPr algn="l" fontAlgn="auto">
              <a:lnSpc>
                <a:spcPct val="150000"/>
              </a:lnSpc>
              <a:spcBef>
                <a:spcPts val="0"/>
              </a:spcBef>
              <a:spcAft>
                <a:spcPts val="0"/>
              </a:spcAft>
            </a:pPr>
            <a:r>
              <a:rPr lang="zh-CN" altLang="en-US" sz="1600" dirty="0">
                <a:solidFill>
                  <a:srgbClr val="262626"/>
                </a:solidFill>
                <a:ea typeface="Alibaba PuHuiTi R" pitchFamily="18" charset="-122"/>
              </a:rPr>
              <a:t>服务器端：关闭和客户端</a:t>
            </a:r>
            <a:r>
              <a:rPr lang="en-US" altLang="zh-CN" sz="1600" dirty="0">
                <a:solidFill>
                  <a:srgbClr val="262626"/>
                </a:solidFill>
                <a:ea typeface="Alibaba PuHuiTi R" pitchFamily="18" charset="-122"/>
              </a:rPr>
              <a:t>1</a:t>
            </a:r>
            <a:r>
              <a:rPr lang="zh-CN" altLang="en-US" sz="1600" dirty="0">
                <a:solidFill>
                  <a:srgbClr val="262626"/>
                </a:solidFill>
                <a:ea typeface="Alibaba PuHuiTi R" pitchFamily="18" charset="-122"/>
              </a:rPr>
              <a:t>、客户端</a:t>
            </a:r>
            <a:r>
              <a:rPr lang="en-US" altLang="zh-CN" sz="1600" dirty="0">
                <a:solidFill>
                  <a:srgbClr val="262626"/>
                </a:solidFill>
                <a:ea typeface="Alibaba PuHuiTi R" pitchFamily="18" charset="-122"/>
              </a:rPr>
              <a:t>2</a:t>
            </a:r>
            <a:r>
              <a:rPr lang="zh-CN" altLang="en-US" sz="1600" dirty="0">
                <a:solidFill>
                  <a:srgbClr val="262626"/>
                </a:solidFill>
                <a:ea typeface="Alibaba PuHuiTi R" pitchFamily="18" charset="-122"/>
              </a:rPr>
              <a:t>、客户端</a:t>
            </a:r>
            <a:r>
              <a:rPr lang="en-US" altLang="zh-CN" sz="1600" dirty="0">
                <a:solidFill>
                  <a:srgbClr val="262626"/>
                </a:solidFill>
                <a:ea typeface="Alibaba PuHuiTi R" pitchFamily="18" charset="-122"/>
              </a:rPr>
              <a:t>n</a:t>
            </a:r>
            <a:r>
              <a:rPr lang="zh-CN" altLang="en-US" sz="1600" dirty="0">
                <a:solidFill>
                  <a:srgbClr val="262626"/>
                </a:solidFill>
                <a:ea typeface="Alibaba PuHuiTi R" pitchFamily="18" charset="-122"/>
              </a:rPr>
              <a:t>的连接套接字。（</a:t>
            </a:r>
            <a:r>
              <a:rPr lang="zh-CN" altLang="en-US" sz="1600" dirty="0">
                <a:solidFill>
                  <a:srgbClr val="C00000"/>
                </a:solidFill>
                <a:ea typeface="Alibaba PuHuiTi R" pitchFamily="18" charset="-122"/>
              </a:rPr>
              <a:t>不主动关闭</a:t>
            </a:r>
            <a:r>
              <a:rPr lang="zh-CN" altLang="en-US" sz="1600" dirty="0">
                <a:solidFill>
                  <a:srgbClr val="262626"/>
                </a:solidFill>
                <a:ea typeface="Alibaba PuHuiTi R" pitchFamily="18" charset="-122"/>
              </a:rPr>
              <a:t>）</a:t>
            </a:r>
            <a:endParaRPr sz="1600" dirty="0">
              <a:solidFill>
                <a:srgbClr val="C00000"/>
              </a:solidFill>
              <a:ea typeface="Alibaba PuHuiTi R" pitchFamily="18" charset="-122"/>
            </a:endParaRPr>
          </a:p>
        </p:txBody>
      </p:sp>
      <p:sp>
        <p:nvSpPr>
          <p:cNvPr id="6" name="文本框 5">
            <a:extLst>
              <a:ext uri="{FF2B5EF4-FFF2-40B4-BE49-F238E27FC236}">
                <a16:creationId xmlns:a16="http://schemas.microsoft.com/office/drawing/2014/main" id="{132789ED-6EAD-1FA7-0D0E-C3E35F38D08D}"/>
              </a:ext>
            </a:extLst>
          </p:cNvPr>
          <p:cNvSpPr txBox="1"/>
          <p:nvPr/>
        </p:nvSpPr>
        <p:spPr>
          <a:xfrm>
            <a:off x="3634178" y="2287719"/>
            <a:ext cx="2226829" cy="426271"/>
          </a:xfrm>
          <a:prstGeom prst="rect">
            <a:avLst/>
          </a:prstGeom>
          <a:noFill/>
        </p:spPr>
        <p:txBody>
          <a:bodyPr wrap="square" rtlCol="0">
            <a:spAutoFit/>
          </a:bodyPr>
          <a:lstStyle/>
          <a:p>
            <a:pPr algn="l" fontAlgn="auto">
              <a:lnSpc>
                <a:spcPct val="150000"/>
              </a:lnSpc>
              <a:spcBef>
                <a:spcPts val="0"/>
              </a:spcBef>
              <a:spcAft>
                <a:spcPts val="0"/>
              </a:spcAft>
            </a:pPr>
            <a:r>
              <a:rPr lang="zh-CN" altLang="en-US" sz="1600" dirty="0">
                <a:solidFill>
                  <a:srgbClr val="262626"/>
                </a:solidFill>
                <a:ea typeface="Alibaba PuHuiTi R" pitchFamily="18" charset="-122"/>
              </a:rPr>
              <a:t>在客户端：</a:t>
            </a:r>
            <a:r>
              <a:rPr lang="zh-CN" altLang="en-US" sz="1600" dirty="0">
                <a:solidFill>
                  <a:srgbClr val="C00000"/>
                </a:solidFill>
                <a:ea typeface="Alibaba PuHuiTi R" pitchFamily="18" charset="-122"/>
              </a:rPr>
              <a:t>创建套接字</a:t>
            </a:r>
            <a:endParaRPr sz="1600" dirty="0">
              <a:solidFill>
                <a:srgbClr val="C00000"/>
              </a:solidFill>
              <a:ea typeface="Alibaba PuHuiTi R" pitchFamily="18" charset="-122"/>
            </a:endParaRPr>
          </a:p>
        </p:txBody>
      </p:sp>
      <p:sp>
        <p:nvSpPr>
          <p:cNvPr id="7" name="文本框 6">
            <a:extLst>
              <a:ext uri="{FF2B5EF4-FFF2-40B4-BE49-F238E27FC236}">
                <a16:creationId xmlns:a16="http://schemas.microsoft.com/office/drawing/2014/main" id="{61675BBA-CACC-615F-A811-33A58080507F}"/>
              </a:ext>
            </a:extLst>
          </p:cNvPr>
          <p:cNvSpPr txBox="1"/>
          <p:nvPr/>
        </p:nvSpPr>
        <p:spPr>
          <a:xfrm>
            <a:off x="7904616" y="1258371"/>
            <a:ext cx="3959435" cy="795602"/>
          </a:xfrm>
          <a:prstGeom prst="rect">
            <a:avLst/>
          </a:prstGeom>
          <a:noFill/>
        </p:spPr>
        <p:txBody>
          <a:bodyPr wrap="square" rtlCol="0">
            <a:spAutoFit/>
          </a:bodyPr>
          <a:lstStyle/>
          <a:p>
            <a:pPr algn="l" fontAlgn="auto">
              <a:lnSpc>
                <a:spcPct val="150000"/>
              </a:lnSpc>
              <a:spcBef>
                <a:spcPts val="0"/>
              </a:spcBef>
              <a:spcAft>
                <a:spcPts val="0"/>
              </a:spcAft>
            </a:pPr>
            <a:r>
              <a:rPr lang="zh-CN" altLang="en-US" sz="1600" dirty="0">
                <a:solidFill>
                  <a:srgbClr val="262626"/>
                </a:solidFill>
                <a:ea typeface="Alibaba PuHuiTi R" pitchFamily="18" charset="-122"/>
              </a:rPr>
              <a:t>在服务器端</a:t>
            </a:r>
            <a:r>
              <a:rPr lang="zh-CN" altLang="en-US" sz="1600" dirty="0">
                <a:solidFill>
                  <a:srgbClr val="C00000"/>
                </a:solidFill>
                <a:ea typeface="Alibaba PuHuiTi R" pitchFamily="18" charset="-122"/>
              </a:rPr>
              <a:t>创建套接字</a:t>
            </a:r>
            <a:r>
              <a:rPr lang="zh-CN" altLang="en-US" sz="1600" dirty="0">
                <a:solidFill>
                  <a:srgbClr val="262626"/>
                </a:solidFill>
                <a:ea typeface="Alibaba PuHuiTi R" pitchFamily="18" charset="-122"/>
              </a:rPr>
              <a:t>：也叫</a:t>
            </a:r>
            <a:r>
              <a:rPr lang="zh-CN" altLang="en-US" sz="1600" dirty="0">
                <a:solidFill>
                  <a:srgbClr val="C00000"/>
                </a:solidFill>
                <a:ea typeface="Alibaba PuHuiTi R" pitchFamily="18" charset="-122"/>
              </a:rPr>
              <a:t>被动套接字</a:t>
            </a:r>
            <a:r>
              <a:rPr lang="zh-CN" altLang="en-US" sz="1600" dirty="0">
                <a:solidFill>
                  <a:srgbClr val="262626"/>
                </a:solidFill>
                <a:ea typeface="Alibaba PuHuiTi R" pitchFamily="18" charset="-122"/>
              </a:rPr>
              <a:t>，只负责接受</a:t>
            </a:r>
            <a:r>
              <a:rPr lang="zh-CN" altLang="en-US" sz="1600" dirty="0">
                <a:solidFill>
                  <a:srgbClr val="C00000"/>
                </a:solidFill>
                <a:ea typeface="Alibaba PuHuiTi R" pitchFamily="18" charset="-122"/>
              </a:rPr>
              <a:t>新来的客户端连接</a:t>
            </a:r>
            <a:endParaRPr sz="1600" dirty="0">
              <a:solidFill>
                <a:srgbClr val="C00000"/>
              </a:solidFill>
              <a:ea typeface="Alibaba PuHuiTi R" pitchFamily="18" charset="-122"/>
            </a:endParaRPr>
          </a:p>
        </p:txBody>
      </p:sp>
      <p:sp>
        <p:nvSpPr>
          <p:cNvPr id="8" name="文本框 7">
            <a:extLst>
              <a:ext uri="{FF2B5EF4-FFF2-40B4-BE49-F238E27FC236}">
                <a16:creationId xmlns:a16="http://schemas.microsoft.com/office/drawing/2014/main" id="{E166F2F5-2333-0A54-B5EB-8EA1565F53ED}"/>
              </a:ext>
            </a:extLst>
          </p:cNvPr>
          <p:cNvSpPr txBox="1"/>
          <p:nvPr/>
        </p:nvSpPr>
        <p:spPr>
          <a:xfrm>
            <a:off x="7968016" y="6242813"/>
            <a:ext cx="3959435" cy="426271"/>
          </a:xfrm>
          <a:prstGeom prst="rect">
            <a:avLst/>
          </a:prstGeom>
          <a:noFill/>
        </p:spPr>
        <p:txBody>
          <a:bodyPr wrap="square" rtlCol="0">
            <a:spAutoFit/>
          </a:bodyPr>
          <a:lstStyle/>
          <a:p>
            <a:pPr algn="l" fontAlgn="auto">
              <a:lnSpc>
                <a:spcPct val="150000"/>
              </a:lnSpc>
              <a:spcBef>
                <a:spcPts val="0"/>
              </a:spcBef>
              <a:spcAft>
                <a:spcPts val="0"/>
              </a:spcAft>
            </a:pPr>
            <a:r>
              <a:rPr lang="zh-CN" altLang="en-US" sz="1600" dirty="0">
                <a:solidFill>
                  <a:srgbClr val="262626"/>
                </a:solidFill>
                <a:ea typeface="Alibaba PuHuiTi R" pitchFamily="18" charset="-122"/>
              </a:rPr>
              <a:t>服务器端：关闭</a:t>
            </a:r>
            <a:r>
              <a:rPr lang="zh-CN" altLang="en-US" sz="1600" dirty="0">
                <a:solidFill>
                  <a:srgbClr val="C00000"/>
                </a:solidFill>
                <a:ea typeface="Alibaba PuHuiTi R" pitchFamily="18" charset="-122"/>
              </a:rPr>
              <a:t>被动套接字 （不主动关闭）</a:t>
            </a:r>
            <a:endParaRPr sz="1600" dirty="0">
              <a:solidFill>
                <a:srgbClr val="C00000"/>
              </a:solidFill>
              <a:ea typeface="Alibaba PuHuiTi R"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148455" y="2195830"/>
            <a:ext cx="6015990" cy="3046095"/>
          </a:xfrm>
          <a:prstGeom prst="rect">
            <a:avLst/>
          </a:prstGeom>
          <a:noFill/>
        </p:spPr>
        <p:txBody>
          <a:bodyPr wrap="square" rtlCol="0">
            <a:spAutoFit/>
          </a:bodyPr>
          <a:lstStyle/>
          <a:p>
            <a:pPr algn="l" fontAlgn="auto">
              <a:lnSpc>
                <a:spcPct val="150000"/>
              </a:lnSpc>
              <a:spcBef>
                <a:spcPts val="0"/>
              </a:spcBef>
              <a:spcAft>
                <a:spcPts val="0"/>
              </a:spcAft>
            </a:pPr>
            <a:r>
              <a:rPr sz="1600" dirty="0">
                <a:solidFill>
                  <a:srgbClr val="262626"/>
                </a:solidFill>
                <a:ea typeface="Alibaba PuHuiTi R" pitchFamily="18" charset="-122"/>
              </a:rPr>
              <a:t>TCP服务器端操作</a:t>
            </a:r>
            <a:r>
              <a:rPr sz="1600" b="1" dirty="0">
                <a:solidFill>
                  <a:srgbClr val="C00000"/>
                </a:solidFill>
                <a:ea typeface="Alibaba PuHuiTi R" pitchFamily="18" charset="-122"/>
              </a:rPr>
              <a:t>步骤流程</a:t>
            </a:r>
            <a:r>
              <a:rPr lang="zh-CN" sz="1600" b="1" dirty="0">
                <a:solidFill>
                  <a:srgbClr val="C00000"/>
                </a:solidFill>
                <a:ea typeface="Alibaba PuHuiTi R" pitchFamily="18" charset="-122"/>
              </a:rPr>
              <a:t>说明</a:t>
            </a:r>
            <a:r>
              <a:rPr sz="1600" dirty="0">
                <a:solidFill>
                  <a:srgbClr val="262626"/>
                </a:solidFill>
                <a:ea typeface="Alibaba PuHuiTi R" pitchFamily="18" charset="-122"/>
              </a:rPr>
              <a:t>：</a:t>
            </a:r>
          </a:p>
          <a:p>
            <a:pPr algn="l" fontAlgn="auto">
              <a:lnSpc>
                <a:spcPct val="150000"/>
              </a:lnSpc>
              <a:spcBef>
                <a:spcPts val="0"/>
              </a:spcBef>
              <a:spcAft>
                <a:spcPts val="0"/>
              </a:spcAft>
            </a:pPr>
            <a:r>
              <a:rPr sz="1600" dirty="0">
                <a:solidFill>
                  <a:srgbClr val="262626"/>
                </a:solidFill>
                <a:ea typeface="Alibaba PuHuiTi R" pitchFamily="18" charset="-122"/>
              </a:rPr>
              <a:t>1. </a:t>
            </a:r>
            <a:r>
              <a:rPr sz="1600" dirty="0" err="1">
                <a:solidFill>
                  <a:srgbClr val="262626"/>
                </a:solidFill>
                <a:ea typeface="Alibaba PuHuiTi R" pitchFamily="18" charset="-122"/>
              </a:rPr>
              <a:t>创建服务端套接字对象</a:t>
            </a:r>
            <a:endParaRPr sz="1600" dirty="0">
              <a:solidFill>
                <a:srgbClr val="262626"/>
              </a:solidFill>
              <a:ea typeface="Alibaba PuHuiTi R" pitchFamily="18" charset="-122"/>
            </a:endParaRPr>
          </a:p>
          <a:p>
            <a:pPr algn="l" fontAlgn="auto">
              <a:lnSpc>
                <a:spcPct val="150000"/>
              </a:lnSpc>
              <a:spcBef>
                <a:spcPts val="0"/>
              </a:spcBef>
              <a:spcAft>
                <a:spcPts val="0"/>
              </a:spcAft>
            </a:pPr>
            <a:r>
              <a:rPr sz="1600" dirty="0">
                <a:solidFill>
                  <a:srgbClr val="262626"/>
                </a:solidFill>
                <a:ea typeface="Alibaba PuHuiTi R" pitchFamily="18" charset="-122"/>
              </a:rPr>
              <a:t>2. </a:t>
            </a:r>
            <a:r>
              <a:rPr sz="1600" dirty="0" err="1">
                <a:solidFill>
                  <a:srgbClr val="262626"/>
                </a:solidFill>
                <a:ea typeface="Alibaba PuHuiTi R" pitchFamily="18" charset="-122"/>
              </a:rPr>
              <a:t>绑定端口号</a:t>
            </a:r>
            <a:endParaRPr sz="1600" dirty="0">
              <a:solidFill>
                <a:srgbClr val="262626"/>
              </a:solidFill>
              <a:ea typeface="Alibaba PuHuiTi R" pitchFamily="18" charset="-122"/>
            </a:endParaRPr>
          </a:p>
          <a:p>
            <a:pPr algn="l" fontAlgn="auto">
              <a:lnSpc>
                <a:spcPct val="150000"/>
              </a:lnSpc>
              <a:spcBef>
                <a:spcPts val="0"/>
              </a:spcBef>
              <a:spcAft>
                <a:spcPts val="0"/>
              </a:spcAft>
            </a:pPr>
            <a:r>
              <a:rPr sz="1600" dirty="0">
                <a:solidFill>
                  <a:srgbClr val="262626"/>
                </a:solidFill>
                <a:ea typeface="Alibaba PuHuiTi R" pitchFamily="18" charset="-122"/>
              </a:rPr>
              <a:t>3. </a:t>
            </a:r>
            <a:r>
              <a:rPr sz="1600" dirty="0" err="1">
                <a:solidFill>
                  <a:srgbClr val="262626"/>
                </a:solidFill>
                <a:ea typeface="Alibaba PuHuiTi R" pitchFamily="18" charset="-122"/>
              </a:rPr>
              <a:t>设置监听</a:t>
            </a:r>
            <a:endParaRPr sz="1600" dirty="0">
              <a:solidFill>
                <a:srgbClr val="262626"/>
              </a:solidFill>
              <a:ea typeface="Alibaba PuHuiTi R" pitchFamily="18" charset="-122"/>
            </a:endParaRPr>
          </a:p>
          <a:p>
            <a:pPr algn="l" fontAlgn="auto">
              <a:lnSpc>
                <a:spcPct val="150000"/>
              </a:lnSpc>
              <a:spcBef>
                <a:spcPts val="0"/>
              </a:spcBef>
              <a:spcAft>
                <a:spcPts val="0"/>
              </a:spcAft>
            </a:pPr>
            <a:r>
              <a:rPr sz="1600" dirty="0">
                <a:solidFill>
                  <a:srgbClr val="262626"/>
                </a:solidFill>
                <a:ea typeface="Alibaba PuHuiTi R" pitchFamily="18" charset="-122"/>
              </a:rPr>
              <a:t>4. </a:t>
            </a:r>
            <a:r>
              <a:rPr sz="1600" dirty="0" err="1">
                <a:solidFill>
                  <a:srgbClr val="262626"/>
                </a:solidFill>
                <a:ea typeface="Alibaba PuHuiTi R" pitchFamily="18" charset="-122"/>
              </a:rPr>
              <a:t>等待接受客户端的连接请求</a:t>
            </a:r>
            <a:endParaRPr sz="1600" dirty="0">
              <a:solidFill>
                <a:srgbClr val="262626"/>
              </a:solidFill>
              <a:ea typeface="Alibaba PuHuiTi R" pitchFamily="18" charset="-122"/>
            </a:endParaRPr>
          </a:p>
          <a:p>
            <a:pPr algn="l" fontAlgn="auto">
              <a:lnSpc>
                <a:spcPct val="150000"/>
              </a:lnSpc>
              <a:spcBef>
                <a:spcPts val="0"/>
              </a:spcBef>
              <a:spcAft>
                <a:spcPts val="0"/>
              </a:spcAft>
            </a:pPr>
            <a:r>
              <a:rPr sz="1600" dirty="0">
                <a:solidFill>
                  <a:srgbClr val="262626"/>
                </a:solidFill>
                <a:ea typeface="Alibaba PuHuiTi R" pitchFamily="18" charset="-122"/>
              </a:rPr>
              <a:t>5. </a:t>
            </a:r>
            <a:r>
              <a:rPr sz="1600" dirty="0" err="1">
                <a:solidFill>
                  <a:srgbClr val="262626"/>
                </a:solidFill>
                <a:ea typeface="Alibaba PuHuiTi R" pitchFamily="18" charset="-122"/>
              </a:rPr>
              <a:t>发送数据</a:t>
            </a:r>
            <a:endParaRPr sz="1600" dirty="0">
              <a:solidFill>
                <a:srgbClr val="262626"/>
              </a:solidFill>
              <a:ea typeface="Alibaba PuHuiTi R" pitchFamily="18" charset="-122"/>
            </a:endParaRPr>
          </a:p>
          <a:p>
            <a:pPr algn="l" fontAlgn="auto">
              <a:lnSpc>
                <a:spcPct val="150000"/>
              </a:lnSpc>
              <a:spcBef>
                <a:spcPts val="0"/>
              </a:spcBef>
              <a:spcAft>
                <a:spcPts val="0"/>
              </a:spcAft>
            </a:pPr>
            <a:r>
              <a:rPr sz="1600" dirty="0">
                <a:solidFill>
                  <a:srgbClr val="262626"/>
                </a:solidFill>
                <a:ea typeface="Alibaba PuHuiTi R" pitchFamily="18" charset="-122"/>
              </a:rPr>
              <a:t>6. </a:t>
            </a:r>
            <a:r>
              <a:rPr sz="1600" dirty="0" err="1">
                <a:solidFill>
                  <a:srgbClr val="262626"/>
                </a:solidFill>
                <a:ea typeface="Alibaba PuHuiTi R" pitchFamily="18" charset="-122"/>
              </a:rPr>
              <a:t>接收数据</a:t>
            </a:r>
            <a:endParaRPr sz="1600" dirty="0">
              <a:solidFill>
                <a:srgbClr val="262626"/>
              </a:solidFill>
              <a:ea typeface="Alibaba PuHuiTi R" pitchFamily="18" charset="-122"/>
            </a:endParaRPr>
          </a:p>
          <a:p>
            <a:pPr algn="l" fontAlgn="auto">
              <a:lnSpc>
                <a:spcPct val="150000"/>
              </a:lnSpc>
              <a:spcBef>
                <a:spcPts val="0"/>
              </a:spcBef>
              <a:spcAft>
                <a:spcPts val="0"/>
              </a:spcAft>
            </a:pPr>
            <a:r>
              <a:rPr sz="1600" dirty="0">
                <a:solidFill>
                  <a:srgbClr val="262626"/>
                </a:solidFill>
                <a:ea typeface="Alibaba PuHuiTi R" pitchFamily="18" charset="-122"/>
              </a:rPr>
              <a:t>7. </a:t>
            </a:r>
            <a:r>
              <a:rPr sz="1600" dirty="0" err="1">
                <a:solidFill>
                  <a:srgbClr val="262626"/>
                </a:solidFill>
                <a:ea typeface="Alibaba PuHuiTi R" pitchFamily="18" charset="-122"/>
              </a:rPr>
              <a:t>关闭套接字</a:t>
            </a:r>
            <a:endParaRPr sz="1600" dirty="0">
              <a:solidFill>
                <a:srgbClr val="262626"/>
              </a:solidFill>
              <a:ea typeface="Alibaba PuHuiTi R" pitchFamily="18" charset="-122"/>
            </a:endParaRPr>
          </a:p>
        </p:txBody>
      </p:sp>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t>TCP程序开发流程</a:t>
            </a:r>
          </a:p>
        </p:txBody>
      </p:sp>
      <p:sp>
        <p:nvSpPr>
          <p:cNvPr id="59" name="矩形 58"/>
          <p:cNvSpPr/>
          <p:nvPr/>
        </p:nvSpPr>
        <p:spPr>
          <a:xfrm>
            <a:off x="887631" y="1457517"/>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TCP服务器端</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t>TCP程序开发流程</a:t>
            </a:r>
          </a:p>
        </p:txBody>
      </p:sp>
      <p:sp>
        <p:nvSpPr>
          <p:cNvPr id="59" name="矩形 58"/>
          <p:cNvSpPr/>
          <p:nvPr/>
        </p:nvSpPr>
        <p:spPr>
          <a:xfrm>
            <a:off x="887631" y="1457517"/>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TCP服务器端</a:t>
            </a:r>
          </a:p>
        </p:txBody>
      </p:sp>
      <p:pic>
        <p:nvPicPr>
          <p:cNvPr id="2" name="图片 1"/>
          <p:cNvPicPr>
            <a:picLocks noChangeAspect="1"/>
          </p:cNvPicPr>
          <p:nvPr/>
        </p:nvPicPr>
        <p:blipFill>
          <a:blip r:embed="rId2"/>
          <a:stretch>
            <a:fillRect/>
          </a:stretch>
        </p:blipFill>
        <p:spPr>
          <a:xfrm>
            <a:off x="1637665" y="1929765"/>
            <a:ext cx="9272270" cy="448373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t>TCP程序开发流程</a:t>
            </a:r>
          </a:p>
        </p:txBody>
      </p:sp>
      <p:sp>
        <p:nvSpPr>
          <p:cNvPr id="59" name="矩形 58"/>
          <p:cNvSpPr/>
          <p:nvPr/>
        </p:nvSpPr>
        <p:spPr>
          <a:xfrm>
            <a:off x="887631" y="1457517"/>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TCP客户端</a:t>
            </a:r>
          </a:p>
        </p:txBody>
      </p:sp>
      <p:sp>
        <p:nvSpPr>
          <p:cNvPr id="2" name="文本框 1"/>
          <p:cNvSpPr txBox="1"/>
          <p:nvPr/>
        </p:nvSpPr>
        <p:spPr>
          <a:xfrm>
            <a:off x="3911600" y="2060575"/>
            <a:ext cx="6565900" cy="2306955"/>
          </a:xfrm>
          <a:prstGeom prst="rect">
            <a:avLst/>
          </a:prstGeom>
          <a:noFill/>
        </p:spPr>
        <p:txBody>
          <a:bodyPr wrap="square" rtlCol="0">
            <a:spAutoFit/>
          </a:bodyPr>
          <a:lstStyle/>
          <a:p>
            <a:pPr algn="l" fontAlgn="auto">
              <a:lnSpc>
                <a:spcPct val="150000"/>
              </a:lnSpc>
              <a:spcBef>
                <a:spcPts val="0"/>
              </a:spcBef>
              <a:spcAft>
                <a:spcPts val="0"/>
              </a:spcAft>
            </a:pPr>
            <a:r>
              <a:rPr sz="1600" dirty="0">
                <a:ea typeface="Alibaba PuHuiTi R" pitchFamily="18" charset="-122"/>
              </a:rPr>
              <a:t>TCP</a:t>
            </a:r>
            <a:r>
              <a:rPr sz="1600" b="1" dirty="0">
                <a:solidFill>
                  <a:srgbClr val="C00000"/>
                </a:solidFill>
                <a:ea typeface="Alibaba PuHuiTi R" pitchFamily="18" charset="-122"/>
              </a:rPr>
              <a:t>客户端</a:t>
            </a:r>
            <a:r>
              <a:rPr sz="1600" dirty="0">
                <a:ea typeface="Alibaba PuHuiTi R" pitchFamily="18" charset="-122"/>
              </a:rPr>
              <a:t>操作步骤流程：</a:t>
            </a:r>
          </a:p>
          <a:p>
            <a:pPr algn="l" fontAlgn="auto">
              <a:lnSpc>
                <a:spcPct val="150000"/>
              </a:lnSpc>
              <a:spcBef>
                <a:spcPts val="0"/>
              </a:spcBef>
              <a:spcAft>
                <a:spcPts val="0"/>
              </a:spcAft>
            </a:pPr>
            <a:r>
              <a:rPr sz="1600" dirty="0">
                <a:ea typeface="Alibaba PuHuiTi R" pitchFamily="18" charset="-122"/>
              </a:rPr>
              <a:t>1. </a:t>
            </a:r>
            <a:r>
              <a:rPr sz="1600" dirty="0" err="1">
                <a:ea typeface="Alibaba PuHuiTi R" pitchFamily="18" charset="-122"/>
              </a:rPr>
              <a:t>创建客户端套接字对象</a:t>
            </a:r>
            <a:endParaRPr sz="1600" dirty="0">
              <a:ea typeface="Alibaba PuHuiTi R" pitchFamily="18" charset="-122"/>
            </a:endParaRPr>
          </a:p>
          <a:p>
            <a:pPr algn="l" fontAlgn="auto">
              <a:lnSpc>
                <a:spcPct val="150000"/>
              </a:lnSpc>
              <a:spcBef>
                <a:spcPts val="0"/>
              </a:spcBef>
              <a:spcAft>
                <a:spcPts val="0"/>
              </a:spcAft>
            </a:pPr>
            <a:r>
              <a:rPr sz="1600" dirty="0">
                <a:ea typeface="Alibaba PuHuiTi R" pitchFamily="18" charset="-122"/>
              </a:rPr>
              <a:t>2. </a:t>
            </a:r>
            <a:r>
              <a:rPr sz="1600" dirty="0" err="1">
                <a:ea typeface="Alibaba PuHuiTi R" pitchFamily="18" charset="-122"/>
              </a:rPr>
              <a:t>客户端连接服务器端</a:t>
            </a:r>
            <a:endParaRPr sz="1600" dirty="0">
              <a:ea typeface="Alibaba PuHuiTi R" pitchFamily="18" charset="-122"/>
            </a:endParaRPr>
          </a:p>
          <a:p>
            <a:pPr algn="l" fontAlgn="auto">
              <a:lnSpc>
                <a:spcPct val="150000"/>
              </a:lnSpc>
              <a:spcBef>
                <a:spcPts val="0"/>
              </a:spcBef>
              <a:spcAft>
                <a:spcPts val="0"/>
              </a:spcAft>
            </a:pPr>
            <a:r>
              <a:rPr sz="1600" dirty="0">
                <a:ea typeface="Alibaba PuHuiTi R" pitchFamily="18" charset="-122"/>
              </a:rPr>
              <a:t>3. </a:t>
            </a:r>
            <a:r>
              <a:rPr sz="1600" dirty="0" err="1">
                <a:ea typeface="Alibaba PuHuiTi R" pitchFamily="18" charset="-122"/>
              </a:rPr>
              <a:t>接收数据</a:t>
            </a:r>
            <a:endParaRPr sz="1600" dirty="0">
              <a:ea typeface="Alibaba PuHuiTi R" pitchFamily="18" charset="-122"/>
            </a:endParaRPr>
          </a:p>
          <a:p>
            <a:pPr algn="l" fontAlgn="auto">
              <a:lnSpc>
                <a:spcPct val="150000"/>
              </a:lnSpc>
              <a:spcBef>
                <a:spcPts val="0"/>
              </a:spcBef>
              <a:spcAft>
                <a:spcPts val="0"/>
              </a:spcAft>
            </a:pPr>
            <a:r>
              <a:rPr sz="1600" dirty="0">
                <a:ea typeface="Alibaba PuHuiTi R" pitchFamily="18" charset="-122"/>
              </a:rPr>
              <a:t>4. </a:t>
            </a:r>
            <a:r>
              <a:rPr sz="1600" dirty="0" err="1">
                <a:ea typeface="Alibaba PuHuiTi R" pitchFamily="18" charset="-122"/>
              </a:rPr>
              <a:t>发送数据</a:t>
            </a:r>
            <a:endParaRPr sz="1600" dirty="0">
              <a:ea typeface="Alibaba PuHuiTi R" pitchFamily="18" charset="-122"/>
            </a:endParaRPr>
          </a:p>
          <a:p>
            <a:pPr algn="l" fontAlgn="auto">
              <a:lnSpc>
                <a:spcPct val="150000"/>
              </a:lnSpc>
              <a:spcBef>
                <a:spcPts val="0"/>
              </a:spcBef>
              <a:spcAft>
                <a:spcPts val="0"/>
              </a:spcAft>
            </a:pPr>
            <a:r>
              <a:rPr sz="1600" dirty="0">
                <a:ea typeface="Alibaba PuHuiTi R" pitchFamily="18" charset="-122"/>
              </a:rPr>
              <a:t>5. </a:t>
            </a:r>
            <a:r>
              <a:rPr sz="1600" dirty="0" err="1">
                <a:ea typeface="Alibaba PuHuiTi R" pitchFamily="18" charset="-122"/>
              </a:rPr>
              <a:t>关闭套接字</a:t>
            </a:r>
            <a:endParaRPr sz="1600" dirty="0">
              <a:ea typeface="Alibaba PuHuiTi R" pitchFamily="18" charset="-122"/>
            </a:endParaRPr>
          </a:p>
        </p:txBody>
      </p:sp>
      <p:pic>
        <p:nvPicPr>
          <p:cNvPr id="4" name="图片 3"/>
          <p:cNvPicPr>
            <a:picLocks noChangeAspect="1"/>
          </p:cNvPicPr>
          <p:nvPr/>
        </p:nvPicPr>
        <p:blipFill>
          <a:blip r:embed="rId2"/>
          <a:stretch>
            <a:fillRect/>
          </a:stretch>
        </p:blipFill>
        <p:spPr>
          <a:xfrm>
            <a:off x="1282700" y="4367530"/>
            <a:ext cx="9954260" cy="110998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13790" y="2317750"/>
            <a:ext cx="9964420" cy="1198880"/>
          </a:xfrm>
          <a:prstGeom prst="rect">
            <a:avLst/>
          </a:prstGeom>
          <a:noFill/>
        </p:spPr>
        <p:txBody>
          <a:bodyPr wrap="square" rtlCol="0">
            <a:spAutoFit/>
          </a:bodyPr>
          <a:lstStyle/>
          <a:p>
            <a:pPr algn="l" fontAlgn="auto">
              <a:lnSpc>
                <a:spcPct val="150000"/>
              </a:lnSpc>
              <a:spcBef>
                <a:spcPts val="0"/>
              </a:spcBef>
              <a:spcAft>
                <a:spcPts val="0"/>
              </a:spcAft>
            </a:pPr>
            <a:r>
              <a:rPr sz="1600" dirty="0">
                <a:solidFill>
                  <a:srgbClr val="262626"/>
                </a:solidFill>
                <a:ea typeface="Alibaba PuHuiTi R" pitchFamily="18" charset="-122"/>
              </a:rPr>
              <a:t>在网络中，</a:t>
            </a:r>
            <a:r>
              <a:rPr sz="1600" b="1" dirty="0">
                <a:solidFill>
                  <a:srgbClr val="C00000"/>
                </a:solidFill>
                <a:ea typeface="Alibaba PuHuiTi R" pitchFamily="18" charset="-122"/>
              </a:rPr>
              <a:t>数据是以`二进制数据类型bytes`的形式进行传递的</a:t>
            </a:r>
            <a:r>
              <a:rPr sz="1600" dirty="0">
                <a:solidFill>
                  <a:srgbClr val="262626"/>
                </a:solidFill>
                <a:ea typeface="Alibaba PuHuiTi R" pitchFamily="18" charset="-122"/>
              </a:rPr>
              <a:t>, 所以在我们向网络传输数据的时候需要把数据转化成`二进制`, 从网络中接受到的数据默认也是`二进制`类型的数据，想要正常使用这些数据也需要把这些数据从`二进制`类型数据转化为`字符串</a:t>
            </a:r>
            <a:r>
              <a:rPr lang="en-US" sz="1600" dirty="0">
                <a:solidFill>
                  <a:srgbClr val="262626"/>
                </a:solidFill>
                <a:ea typeface="Alibaba PuHuiTi R" pitchFamily="18" charset="-122"/>
              </a:rPr>
              <a:t>str</a:t>
            </a:r>
            <a:r>
              <a:rPr sz="1600" dirty="0">
                <a:solidFill>
                  <a:srgbClr val="262626"/>
                </a:solidFill>
                <a:ea typeface="Alibaba PuHuiTi R" pitchFamily="18" charset="-122"/>
              </a:rPr>
              <a:t>`型。</a:t>
            </a:r>
          </a:p>
        </p:txBody>
      </p:sp>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t>TCP程序开发流程</a:t>
            </a:r>
          </a:p>
        </p:txBody>
      </p:sp>
      <p:sp>
        <p:nvSpPr>
          <p:cNvPr id="59" name="矩形 58"/>
          <p:cNvSpPr/>
          <p:nvPr/>
        </p:nvSpPr>
        <p:spPr>
          <a:xfrm>
            <a:off x="887730" y="1457325"/>
            <a:ext cx="3836670" cy="4114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字符串str与二进制bytes类型转换</a:t>
            </a:r>
          </a:p>
        </p:txBody>
      </p:sp>
      <p:pic>
        <p:nvPicPr>
          <p:cNvPr id="2" name="图片 1"/>
          <p:cNvPicPr>
            <a:picLocks noChangeAspect="1"/>
          </p:cNvPicPr>
          <p:nvPr/>
        </p:nvPicPr>
        <p:blipFill>
          <a:blip r:embed="rId2"/>
          <a:stretch>
            <a:fillRect/>
          </a:stretch>
        </p:blipFill>
        <p:spPr>
          <a:xfrm>
            <a:off x="1219517" y="3830493"/>
            <a:ext cx="9752965" cy="168656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t>TCP程序开发流程</a:t>
            </a:r>
          </a:p>
        </p:txBody>
      </p:sp>
      <p:sp>
        <p:nvSpPr>
          <p:cNvPr id="59" name="矩形 58"/>
          <p:cNvSpPr/>
          <p:nvPr/>
        </p:nvSpPr>
        <p:spPr>
          <a:xfrm>
            <a:off x="887730" y="1457325"/>
            <a:ext cx="3836670" cy="4114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字符串str与二进制bytes类型转换</a:t>
            </a:r>
          </a:p>
        </p:txBody>
      </p:sp>
      <p:sp>
        <p:nvSpPr>
          <p:cNvPr id="4" name="文本框 3"/>
          <p:cNvSpPr txBox="1"/>
          <p:nvPr/>
        </p:nvSpPr>
        <p:spPr>
          <a:xfrm>
            <a:off x="2836501" y="2054939"/>
            <a:ext cx="8047990" cy="795602"/>
          </a:xfrm>
          <a:prstGeom prst="rect">
            <a:avLst/>
          </a:prstGeom>
          <a:noFill/>
          <a:ln>
            <a:solidFill>
              <a:schemeClr val="bg1">
                <a:lumMod val="85000"/>
              </a:schemeClr>
            </a:solidFill>
          </a:ln>
        </p:spPr>
        <p:txBody>
          <a:bodyPr wrap="square" rtlCol="0">
            <a:spAutoFit/>
          </a:bodyPr>
          <a:lstStyle/>
          <a:p>
            <a:pPr algn="l" fontAlgn="auto">
              <a:lnSpc>
                <a:spcPct val="150000"/>
              </a:lnSpc>
              <a:spcBef>
                <a:spcPts val="0"/>
              </a:spcBef>
              <a:spcAft>
                <a:spcPts val="0"/>
              </a:spcAft>
            </a:pPr>
            <a:r>
              <a:rPr sz="1600" dirty="0" err="1">
                <a:solidFill>
                  <a:srgbClr val="262626"/>
                </a:solidFill>
                <a:ea typeface="Alibaba PuHuiTi R" pitchFamily="18" charset="-122"/>
              </a:rPr>
              <a:t>例如，把字符串`黑马程序员`转换为二进制数据</a:t>
            </a:r>
            <a:r>
              <a:rPr lang="zh-CN" altLang="en-US" sz="1600" dirty="0">
                <a:solidFill>
                  <a:srgbClr val="262626"/>
                </a:solidFill>
                <a:ea typeface="Alibaba PuHuiTi R" pitchFamily="18" charset="-122"/>
              </a:rPr>
              <a:t>（此过程：</a:t>
            </a:r>
            <a:r>
              <a:rPr lang="zh-CN" altLang="en-US" sz="1600" dirty="0">
                <a:solidFill>
                  <a:srgbClr val="C00000"/>
                </a:solidFill>
                <a:ea typeface="Alibaba PuHuiTi R" pitchFamily="18" charset="-122"/>
              </a:rPr>
              <a:t>编码</a:t>
            </a:r>
            <a:r>
              <a:rPr lang="zh-CN" altLang="en-US" sz="1600" dirty="0">
                <a:solidFill>
                  <a:srgbClr val="262626"/>
                </a:solidFill>
                <a:ea typeface="Alibaba PuHuiTi R" pitchFamily="18" charset="-122"/>
              </a:rPr>
              <a:t>）</a:t>
            </a:r>
            <a:endParaRPr lang="en-US" altLang="zh-CN" sz="1600" dirty="0">
              <a:solidFill>
                <a:srgbClr val="262626"/>
              </a:solidFill>
              <a:ea typeface="Alibaba PuHuiTi R" pitchFamily="18" charset="-122"/>
            </a:endParaRPr>
          </a:p>
          <a:p>
            <a:pPr algn="l" fontAlgn="auto">
              <a:lnSpc>
                <a:spcPct val="150000"/>
              </a:lnSpc>
              <a:spcBef>
                <a:spcPts val="0"/>
              </a:spcBef>
              <a:spcAft>
                <a:spcPts val="0"/>
              </a:spcAft>
            </a:pPr>
            <a:r>
              <a:rPr sz="1600" dirty="0" err="1">
                <a:solidFill>
                  <a:srgbClr val="262626"/>
                </a:solidFill>
                <a:ea typeface="Alibaba PuHuiTi R" pitchFamily="18" charset="-122"/>
              </a:rPr>
              <a:t>把b`itheima</a:t>
            </a:r>
            <a:r>
              <a:rPr sz="1600" dirty="0">
                <a:solidFill>
                  <a:srgbClr val="262626"/>
                </a:solidFill>
                <a:ea typeface="Alibaba PuHuiTi R" pitchFamily="18" charset="-122"/>
              </a:rPr>
              <a:t>`</a:t>
            </a:r>
            <a:r>
              <a:rPr lang="zh-CN" altLang="en-US" sz="1600" dirty="0">
                <a:solidFill>
                  <a:srgbClr val="262626"/>
                </a:solidFill>
                <a:ea typeface="Alibaba PuHuiTi R" pitchFamily="18" charset="-122"/>
              </a:rPr>
              <a:t>（</a:t>
            </a:r>
            <a:r>
              <a:rPr lang="en-US" altLang="zh-CN" sz="1600" dirty="0">
                <a:solidFill>
                  <a:srgbClr val="C00000"/>
                </a:solidFill>
                <a:ea typeface="Alibaba PuHuiTi R" pitchFamily="18" charset="-122"/>
              </a:rPr>
              <a:t>b</a:t>
            </a:r>
            <a:r>
              <a:rPr lang="zh-CN" altLang="en-US" sz="1600" dirty="0">
                <a:solidFill>
                  <a:srgbClr val="C00000"/>
                </a:solidFill>
                <a:ea typeface="Alibaba PuHuiTi R" pitchFamily="18" charset="-122"/>
              </a:rPr>
              <a:t>打头</a:t>
            </a:r>
            <a:r>
              <a:rPr lang="zh-CN" altLang="en-US" sz="1600" dirty="0">
                <a:solidFill>
                  <a:srgbClr val="262626"/>
                </a:solidFill>
                <a:ea typeface="Alibaba PuHuiTi R" pitchFamily="18" charset="-122"/>
              </a:rPr>
              <a:t>表示二进制数据）</a:t>
            </a:r>
            <a:r>
              <a:rPr sz="1600" dirty="0" err="1">
                <a:solidFill>
                  <a:srgbClr val="262626"/>
                </a:solidFill>
                <a:ea typeface="Alibaba PuHuiTi R" pitchFamily="18" charset="-122"/>
              </a:rPr>
              <a:t>转换为字符串</a:t>
            </a:r>
            <a:r>
              <a:rPr lang="zh-CN" altLang="en-US" sz="1600" dirty="0">
                <a:solidFill>
                  <a:srgbClr val="262626"/>
                </a:solidFill>
                <a:ea typeface="Alibaba PuHuiTi R" pitchFamily="18" charset="-122"/>
              </a:rPr>
              <a:t>（此过程：</a:t>
            </a:r>
            <a:r>
              <a:rPr lang="zh-CN" altLang="en-US" sz="1600" dirty="0">
                <a:solidFill>
                  <a:srgbClr val="C00000"/>
                </a:solidFill>
                <a:ea typeface="Alibaba PuHuiTi R" pitchFamily="18" charset="-122"/>
              </a:rPr>
              <a:t>解码</a:t>
            </a:r>
            <a:r>
              <a:rPr lang="zh-CN" altLang="en-US" sz="1600" dirty="0">
                <a:solidFill>
                  <a:srgbClr val="262626"/>
                </a:solidFill>
                <a:ea typeface="Alibaba PuHuiTi R" pitchFamily="18" charset="-122"/>
              </a:rPr>
              <a:t>）</a:t>
            </a:r>
            <a:r>
              <a:rPr sz="1600" dirty="0">
                <a:solidFill>
                  <a:srgbClr val="262626"/>
                </a:solidFill>
                <a:ea typeface="Alibaba PuHuiTi R" pitchFamily="18" charset="-122"/>
              </a:rPr>
              <a:t>。</a:t>
            </a:r>
          </a:p>
        </p:txBody>
      </p:sp>
      <p:sp>
        <p:nvSpPr>
          <p:cNvPr id="5" name="矩形 4"/>
          <p:cNvSpPr/>
          <p:nvPr/>
        </p:nvSpPr>
        <p:spPr>
          <a:xfrm>
            <a:off x="1040622" y="2079261"/>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案例分析</a:t>
            </a:r>
          </a:p>
        </p:txBody>
      </p:sp>
      <p:sp>
        <p:nvSpPr>
          <p:cNvPr id="8" name="TextBox 3">
            <a:extLst>
              <a:ext uri="{FF2B5EF4-FFF2-40B4-BE49-F238E27FC236}">
                <a16:creationId xmlns:a16="http://schemas.microsoft.com/office/drawing/2014/main" id="{CF261373-F7E2-3A8E-3204-1B21D5CA272E}"/>
              </a:ext>
            </a:extLst>
          </p:cNvPr>
          <p:cNvSpPr txBox="1"/>
          <p:nvPr/>
        </p:nvSpPr>
        <p:spPr>
          <a:xfrm>
            <a:off x="887730" y="3039750"/>
            <a:ext cx="4611624" cy="1815882"/>
          </a:xfrm>
          <a:prstGeom prst="rect">
            <a:avLst/>
          </a:prstGeom>
          <a:solidFill>
            <a:srgbClr val="FFFFE4"/>
          </a:solidFill>
          <a:ln w="3175">
            <a:solidFill>
              <a:srgbClr val="919191"/>
            </a:solidFill>
          </a:ln>
        </p:spPr>
        <p:txBody>
          <a:bodyPr wrap="square">
            <a:spAutoFit/>
          </a:bodyPr>
          <a:lstStyle/>
          <a:p>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strs = "</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黑马程序员</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p>
          <a:p>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编码为二进制</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bs = </a:t>
            </a: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strs.encode</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(encoding="utf-8")</a:t>
            </a:r>
          </a:p>
          <a:p>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print(bs)</a:t>
            </a:r>
          </a:p>
          <a:p>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解码为字符串</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result = </a:t>
            </a: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bs.decode</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(encoding="utf-8")</a:t>
            </a:r>
          </a:p>
          <a:p>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print(result)</a:t>
            </a:r>
            <a:endParaRPr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sp>
        <p:nvSpPr>
          <p:cNvPr id="9" name="TextBox 3">
            <a:extLst>
              <a:ext uri="{FF2B5EF4-FFF2-40B4-BE49-F238E27FC236}">
                <a16:creationId xmlns:a16="http://schemas.microsoft.com/office/drawing/2014/main" id="{0F1BD83D-3F47-4922-4B52-3E034174F2ED}"/>
              </a:ext>
            </a:extLst>
          </p:cNvPr>
          <p:cNvSpPr txBox="1"/>
          <p:nvPr/>
        </p:nvSpPr>
        <p:spPr>
          <a:xfrm>
            <a:off x="5924811" y="3152470"/>
            <a:ext cx="4959680" cy="1569660"/>
          </a:xfrm>
          <a:prstGeom prst="rect">
            <a:avLst/>
          </a:prstGeom>
          <a:solidFill>
            <a:srgbClr val="FFFFE4"/>
          </a:solidFill>
          <a:ln w="3175">
            <a:solidFill>
              <a:srgbClr val="919191"/>
            </a:solidFill>
          </a:ln>
        </p:spPr>
        <p:txBody>
          <a:bodyPr wrap="square">
            <a:spAutoFit/>
          </a:bodyPr>
          <a:lstStyle/>
          <a:p>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bs = </a:t>
            </a: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b"itheima</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p>
          <a:p>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print(bs)</a:t>
            </a:r>
          </a:p>
          <a:p>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print(type(bs))</a:t>
            </a:r>
          </a:p>
          <a:p>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解码为字符串</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result = </a:t>
            </a: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bs.decode</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(encoding="utf-8")</a:t>
            </a:r>
          </a:p>
          <a:p>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print(result)</a:t>
            </a:r>
            <a:endParaRPr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612929" y="2159058"/>
            <a:ext cx="6506210" cy="2696210"/>
          </a:xfrm>
        </p:spPr>
        <p:txBody>
          <a:bodyPr/>
          <a:lstStyle/>
          <a:p>
            <a:pPr eaLnBrk="1" fontAlgn="auto" hangingPunct="1">
              <a:lnSpc>
                <a:spcPct val="150000"/>
              </a:lnSpc>
              <a:spcBef>
                <a:spcPts val="0"/>
              </a:spcBef>
              <a:spcAft>
                <a:spcPts val="0"/>
              </a:spcAft>
            </a:pPr>
            <a:r>
              <a:rPr dirty="0"/>
              <a:t>网络通信使用socket套接字</a:t>
            </a:r>
            <a:r>
              <a:rPr lang="zh-CN" dirty="0"/>
              <a:t>；</a:t>
            </a:r>
            <a:endParaRPr lang="en-US" altLang="zh-CN" dirty="0"/>
          </a:p>
          <a:p>
            <a:pPr marL="0" indent="0" eaLnBrk="1" fontAlgn="auto" hangingPunct="1">
              <a:lnSpc>
                <a:spcPct val="150000"/>
              </a:lnSpc>
              <a:spcBef>
                <a:spcPts val="0"/>
              </a:spcBef>
              <a:spcAft>
                <a:spcPts val="0"/>
              </a:spcAft>
              <a:buNone/>
            </a:pPr>
            <a:endParaRPr lang="en-US" altLang="zh-CN" dirty="0"/>
          </a:p>
          <a:p>
            <a:pPr marL="0" indent="0" eaLnBrk="1" fontAlgn="auto" hangingPunct="1">
              <a:lnSpc>
                <a:spcPct val="150000"/>
              </a:lnSpc>
              <a:spcBef>
                <a:spcPts val="0"/>
              </a:spcBef>
              <a:spcAft>
                <a:spcPts val="0"/>
              </a:spcAft>
              <a:buNone/>
            </a:pPr>
            <a:r>
              <a:rPr lang="en-US" altLang="zh-CN" dirty="0"/>
              <a:t>2. </a:t>
            </a:r>
            <a:r>
              <a:rPr dirty="0"/>
              <a:t>TCP网络应用程序开发分为客户端和服务端程序开发；</a:t>
            </a:r>
          </a:p>
          <a:p>
            <a:pPr marL="0" indent="0" eaLnBrk="1" fontAlgn="auto" hangingPunct="1">
              <a:lnSpc>
                <a:spcPct val="150000"/>
              </a:lnSpc>
              <a:spcBef>
                <a:spcPts val="0"/>
              </a:spcBef>
              <a:spcAft>
                <a:spcPts val="0"/>
              </a:spcAft>
              <a:buNone/>
            </a:pPr>
            <a:endParaRPr dirty="0"/>
          </a:p>
          <a:p>
            <a:pPr marL="0" indent="0" eaLnBrk="1" fontAlgn="auto" hangingPunct="1">
              <a:lnSpc>
                <a:spcPct val="150000"/>
              </a:lnSpc>
              <a:spcBef>
                <a:spcPts val="0"/>
              </a:spcBef>
              <a:spcAft>
                <a:spcPts val="0"/>
              </a:spcAft>
              <a:buNone/>
            </a:pPr>
            <a:r>
              <a:rPr lang="en-US" altLang="zh-CN" dirty="0"/>
              <a:t>3. </a:t>
            </a:r>
            <a:r>
              <a:rPr dirty="0"/>
              <a:t>网络传输数据类型是二进制bytes</a:t>
            </a:r>
          </a:p>
          <a:p>
            <a:pPr marL="0" indent="0" eaLnBrk="1" fontAlgn="auto" hangingPunct="1">
              <a:lnSpc>
                <a:spcPct val="150000"/>
              </a:lnSpc>
              <a:spcBef>
                <a:spcPts val="0"/>
              </a:spcBef>
              <a:spcAft>
                <a:spcPts val="0"/>
              </a:spcAft>
              <a:buNone/>
            </a:pPr>
            <a:endParaRPr lang="en-US" altLang="zh-CN" dirty="0"/>
          </a:p>
          <a:p>
            <a:pPr lvl="1" eaLnBrk="1" fontAlgn="auto" hangingPunct="1">
              <a:lnSpc>
                <a:spcPct val="150000"/>
              </a:lnSpc>
              <a:spcBef>
                <a:spcPts val="0"/>
              </a:spcBef>
              <a:spcAft>
                <a:spcPts val="0"/>
              </a:spcAft>
            </a:pPr>
            <a:endParaRPr lang="zh-CN" altLang="en-US" dirty="0">
              <a:solidFill>
                <a:srgbClr val="C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olidFill>
                  <a:schemeClr val="tx1"/>
                </a:solidFill>
              </a:rPr>
              <a:t>网络编程三要素</a:t>
            </a:r>
          </a:p>
          <a:p>
            <a:r>
              <a:rPr lang="zh-CN" altLang="en-US" dirty="0">
                <a:solidFill>
                  <a:schemeClr val="tx1"/>
                </a:solidFill>
              </a:rPr>
              <a:t>Socket套接字与TCP开发流程</a:t>
            </a:r>
          </a:p>
          <a:p>
            <a:r>
              <a:rPr lang="zh-CN" altLang="en-US" b="1" dirty="0">
                <a:solidFill>
                  <a:srgbClr val="AD2B26"/>
                </a:solidFill>
                <a:sym typeface="+mn-ea"/>
              </a:rPr>
              <a:t>TCP编程</a:t>
            </a:r>
            <a:endParaRPr lang="en-US" altLang="zh-CN" b="1" dirty="0">
              <a:solidFill>
                <a:srgbClr val="AD2B26"/>
              </a:solidFill>
              <a:sym typeface="+mn-ea"/>
            </a:endParaRPr>
          </a:p>
          <a:p>
            <a:pPr marL="0" indent="0">
              <a:buNone/>
            </a:pPr>
            <a:r>
              <a:rPr lang="zh-CN" altLang="en-US" b="1" dirty="0">
                <a:solidFill>
                  <a:srgbClr val="AD2B26"/>
                </a:solidFill>
                <a:sym typeface="+mn-ea"/>
              </a:rPr>
              <a:t>            </a:t>
            </a:r>
            <a:r>
              <a:rPr lang="zh-CN" altLang="en-US" sz="1600" dirty="0">
                <a:solidFill>
                  <a:srgbClr val="AD2B26"/>
                </a:solidFill>
                <a:sym typeface="+mn-ea"/>
              </a:rPr>
              <a:t>服务器端程序、客户端程序编写</a:t>
            </a:r>
          </a:p>
          <a:p>
            <a:endParaRPr lang="zh-CN" altLang="en-US" dirty="0"/>
          </a:p>
        </p:txBody>
      </p:sp>
      <p:pic>
        <p:nvPicPr>
          <p:cNvPr id="4" name="图片 3" descr="303b32313537333932333bbcfdcdb7"/>
          <p:cNvPicPr>
            <a:picLocks noChangeAspect="1"/>
          </p:cNvPicPr>
          <p:nvPr/>
        </p:nvPicPr>
        <p:blipFill>
          <a:blip r:embed="rId2"/>
          <a:stretch>
            <a:fillRect/>
          </a:stretch>
        </p:blipFill>
        <p:spPr>
          <a:xfrm>
            <a:off x="4609148" y="2998534"/>
            <a:ext cx="410210" cy="41021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810125" y="1577340"/>
            <a:ext cx="6298565" cy="2499995"/>
          </a:xfrm>
        </p:spPr>
        <p:txBody>
          <a:bodyPr/>
          <a:lstStyle/>
          <a:p>
            <a:pPr marL="342900" indent="-342900">
              <a:buFont typeface="+mj-lt"/>
            </a:pPr>
            <a:r>
              <a:rPr lang="zh-CN" altLang="en-US" dirty="0">
                <a:solidFill>
                  <a:schemeClr val="tx1"/>
                </a:solidFill>
              </a:rPr>
              <a:t>能完成客户端与服务器端发送或接收消息</a:t>
            </a:r>
            <a:endParaRPr lang="zh-CN" altLang="en-US">
              <a:solidFill>
                <a:schemeClr val="tx1"/>
              </a:solidFill>
            </a:endParaRPr>
          </a:p>
          <a:p>
            <a:pPr marL="342900" indent="-342900">
              <a:buFont typeface="+mj-lt"/>
            </a:pPr>
            <a:r>
              <a:rPr lang="zh-CN" altLang="en-US">
                <a:sym typeface="+mn-ea"/>
              </a:rPr>
              <a:t>了解开发TCP网络应用程序的注意点</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810125" y="1577340"/>
            <a:ext cx="6298565" cy="2499995"/>
          </a:xfrm>
        </p:spPr>
        <p:txBody>
          <a:bodyPr/>
          <a:lstStyle/>
          <a:p>
            <a:pPr marL="342900" indent="-342900">
              <a:buFont typeface="+mj-lt"/>
            </a:pPr>
            <a:r>
              <a:rPr lang="zh-CN" altLang="en-US" dirty="0">
                <a:solidFill>
                  <a:schemeClr val="tx1"/>
                </a:solidFill>
              </a:rPr>
              <a:t>知道IP地址的作用</a:t>
            </a:r>
          </a:p>
          <a:p>
            <a:pPr marL="342900" indent="-342900">
              <a:buFont typeface="+mj-lt"/>
            </a:pPr>
            <a:r>
              <a:rPr lang="zh-CN" altLang="en-US" dirty="0">
                <a:solidFill>
                  <a:schemeClr val="tx1"/>
                </a:solidFill>
                <a:sym typeface="+mn-ea"/>
              </a:rPr>
              <a:t>知道端口和端口号的作用</a:t>
            </a:r>
          </a:p>
          <a:p>
            <a:pPr marL="342900" indent="-342900">
              <a:buFont typeface="+mj-lt"/>
            </a:pPr>
            <a:r>
              <a:rPr lang="zh-CN" altLang="en-US" dirty="0">
                <a:solidFill>
                  <a:schemeClr val="tx1"/>
                </a:solidFill>
              </a:rPr>
              <a:t>能够说出TCP的特点</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790730" y="1457271"/>
            <a:ext cx="8047990" cy="460375"/>
          </a:xfrm>
          <a:prstGeom prst="rect">
            <a:avLst/>
          </a:prstGeom>
          <a:noFill/>
          <a:ln>
            <a:solidFill>
              <a:schemeClr val="bg1">
                <a:lumMod val="85000"/>
              </a:schemeClr>
            </a:solidFill>
          </a:ln>
        </p:spPr>
        <p:txBody>
          <a:bodyPr wrap="square" rtlCol="0">
            <a:spAutoFit/>
          </a:bodyPr>
          <a:lstStyle/>
          <a:p>
            <a:pPr algn="l" fontAlgn="auto">
              <a:lnSpc>
                <a:spcPct val="150000"/>
              </a:lnSpc>
              <a:spcBef>
                <a:spcPts val="0"/>
              </a:spcBef>
              <a:spcAft>
                <a:spcPts val="0"/>
              </a:spcAft>
            </a:pPr>
            <a:r>
              <a:rPr sz="1600" dirty="0">
                <a:solidFill>
                  <a:srgbClr val="262626"/>
                </a:solidFill>
                <a:ea typeface="Alibaba PuHuiTi R" pitchFamily="18" charset="-122"/>
              </a:rPr>
              <a:t>例如，创建一个socket对象服务器端，并向客户端发送消息内容Welcome to study socket!</a:t>
            </a:r>
          </a:p>
        </p:txBody>
      </p:sp>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t>服务器端</a:t>
            </a:r>
          </a:p>
        </p:txBody>
      </p:sp>
      <p:sp>
        <p:nvSpPr>
          <p:cNvPr id="2" name="矩形 1"/>
          <p:cNvSpPr/>
          <p:nvPr/>
        </p:nvSpPr>
        <p:spPr>
          <a:xfrm>
            <a:off x="1003106" y="1482228"/>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案例分析</a:t>
            </a:r>
          </a:p>
        </p:txBody>
      </p:sp>
      <p:sp>
        <p:nvSpPr>
          <p:cNvPr id="7" name="TextBox 3">
            <a:extLst>
              <a:ext uri="{FF2B5EF4-FFF2-40B4-BE49-F238E27FC236}">
                <a16:creationId xmlns:a16="http://schemas.microsoft.com/office/drawing/2014/main" id="{B993FC9D-D8D1-4306-D9DE-0FEDC7F83C70}"/>
              </a:ext>
            </a:extLst>
          </p:cNvPr>
          <p:cNvSpPr txBox="1"/>
          <p:nvPr/>
        </p:nvSpPr>
        <p:spPr>
          <a:xfrm>
            <a:off x="710880" y="2110425"/>
            <a:ext cx="4648847" cy="4431983"/>
          </a:xfrm>
          <a:prstGeom prst="rect">
            <a:avLst/>
          </a:prstGeom>
          <a:solidFill>
            <a:srgbClr val="FFFFE4"/>
          </a:solidFill>
          <a:ln w="3175">
            <a:solidFill>
              <a:srgbClr val="919191"/>
            </a:solidFill>
          </a:ln>
        </p:spPr>
        <p:txBody>
          <a:bodyPr wrap="square">
            <a:spAutoFit/>
          </a:bodyPr>
          <a:lstStyle/>
          <a:p>
            <a:r>
              <a:rPr lang="en" altLang="zh-CN" dirty="0"/>
              <a:t>import </a:t>
            </a:r>
            <a:r>
              <a:rPr lang="en" altLang="zh-CN" sz="1600" dirty="0"/>
              <a:t>socket</a:t>
            </a:r>
            <a:br>
              <a:rPr lang="en" altLang="zh-CN" sz="1600" dirty="0"/>
            </a:br>
            <a:br>
              <a:rPr lang="en" altLang="zh-CN" sz="1600" dirty="0"/>
            </a:br>
            <a:r>
              <a:rPr lang="en" altLang="zh-CN" dirty="0"/>
              <a:t>if </a:t>
            </a:r>
            <a:r>
              <a:rPr lang="en" altLang="zh-CN" sz="1600" dirty="0"/>
              <a:t>__name__ == </a:t>
            </a:r>
            <a:r>
              <a:rPr lang="en" altLang="zh-CN" dirty="0"/>
              <a:t>'__main__'</a:t>
            </a:r>
            <a:r>
              <a:rPr lang="en" altLang="zh-CN" sz="1600" dirty="0"/>
              <a:t>:</a:t>
            </a:r>
            <a:br>
              <a:rPr lang="en" altLang="zh-CN" sz="1600" dirty="0"/>
            </a:br>
            <a:r>
              <a:rPr lang="en" altLang="zh-CN" sz="1600" dirty="0"/>
              <a:t>    </a:t>
            </a:r>
            <a:r>
              <a:rPr lang="en" altLang="zh-CN" i="1" dirty="0"/>
              <a:t># 1.</a:t>
            </a:r>
            <a:r>
              <a:rPr lang="zh-CN" altLang="en-US" i="1" dirty="0"/>
              <a:t>创建服务端套接字对象</a:t>
            </a:r>
            <a:br>
              <a:rPr lang="zh-CN" altLang="en-US" i="1" dirty="0"/>
            </a:br>
            <a:r>
              <a:rPr lang="zh-CN" altLang="en-US" i="1" dirty="0"/>
              <a:t>    </a:t>
            </a:r>
            <a:r>
              <a:rPr lang="en" altLang="zh-CN" sz="1600" dirty="0" err="1"/>
              <a:t>tcp_server_socket</a:t>
            </a:r>
            <a:r>
              <a:rPr lang="en" altLang="zh-CN" sz="1600" dirty="0"/>
              <a:t> = </a:t>
            </a:r>
            <a:r>
              <a:rPr lang="en" altLang="zh-CN" sz="1600" dirty="0" err="1"/>
              <a:t>socket.socket</a:t>
            </a:r>
            <a:r>
              <a:rPr lang="en" altLang="zh-CN" sz="1600" dirty="0"/>
              <a:t>(</a:t>
            </a:r>
            <a:r>
              <a:rPr lang="en" altLang="zh-CN" sz="1600" dirty="0" err="1"/>
              <a:t>socket.AF_INET</a:t>
            </a:r>
            <a:r>
              <a:rPr lang="en" altLang="zh-CN" sz="1600" dirty="0"/>
              <a:t>, </a:t>
            </a:r>
            <a:r>
              <a:rPr lang="en" altLang="zh-CN" sz="1600" dirty="0" err="1"/>
              <a:t>socket.SOCK_STREAM</a:t>
            </a:r>
            <a:r>
              <a:rPr lang="en" altLang="zh-CN" sz="1600" dirty="0"/>
              <a:t>)</a:t>
            </a:r>
            <a:br>
              <a:rPr lang="en" altLang="zh-CN" sz="1600" dirty="0"/>
            </a:br>
            <a:r>
              <a:rPr lang="en" altLang="zh-CN" sz="1600" dirty="0"/>
              <a:t>    </a:t>
            </a:r>
            <a:r>
              <a:rPr lang="en" altLang="zh-CN" i="1" dirty="0"/>
              <a:t># 2. </a:t>
            </a:r>
            <a:r>
              <a:rPr lang="zh-CN" altLang="en-US" i="1" dirty="0"/>
              <a:t>绑定</a:t>
            </a:r>
            <a:r>
              <a:rPr lang="en" altLang="zh-CN" i="1" dirty="0"/>
              <a:t>IP</a:t>
            </a:r>
            <a:r>
              <a:rPr lang="zh-CN" altLang="en-US" i="1" dirty="0"/>
              <a:t>地址和端口号</a:t>
            </a:r>
            <a:br>
              <a:rPr lang="zh-CN" altLang="en-US" i="1" dirty="0"/>
            </a:br>
            <a:r>
              <a:rPr lang="zh-CN" altLang="en-US" i="1" dirty="0"/>
              <a:t>    </a:t>
            </a:r>
            <a:r>
              <a:rPr lang="en-US" altLang="zh-CN" i="1" dirty="0"/>
              <a:t># </a:t>
            </a:r>
            <a:r>
              <a:rPr lang="en" altLang="zh-CN" i="1" dirty="0" err="1"/>
              <a:t>tcp_server_socket.bind</a:t>
            </a:r>
            <a:r>
              <a:rPr lang="en" altLang="zh-CN" i="1" dirty="0"/>
              <a:t>(("172.16.62.136", 8888))</a:t>
            </a:r>
            <a:br>
              <a:rPr lang="en" altLang="zh-CN" i="1" dirty="0"/>
            </a:br>
            <a:r>
              <a:rPr lang="en" altLang="zh-CN" i="1" dirty="0"/>
              <a:t>    # </a:t>
            </a:r>
            <a:r>
              <a:rPr lang="zh-CN" altLang="en-US" i="1" dirty="0"/>
              <a:t>如果</a:t>
            </a:r>
            <a:r>
              <a:rPr lang="en" altLang="zh-CN" i="1" dirty="0"/>
              <a:t>bind</a:t>
            </a:r>
            <a:r>
              <a:rPr lang="zh-CN" altLang="en-US" i="1" dirty="0"/>
              <a:t>中的参数第一个</a:t>
            </a:r>
            <a:r>
              <a:rPr lang="en" altLang="zh-CN" i="1" dirty="0" err="1"/>
              <a:t>ip</a:t>
            </a:r>
            <a:r>
              <a:rPr lang="zh-CN" altLang="en-US" i="1" dirty="0"/>
              <a:t>地址元素设置为</a:t>
            </a:r>
            <a:r>
              <a:rPr lang="en-US" altLang="zh-CN" i="1" dirty="0"/>
              <a:t>"",</a:t>
            </a:r>
            <a:r>
              <a:rPr lang="zh-CN" altLang="en-US" i="1" dirty="0"/>
              <a:t>默认为本机</a:t>
            </a:r>
            <a:r>
              <a:rPr lang="en" altLang="zh-CN" i="1" dirty="0" err="1"/>
              <a:t>ip</a:t>
            </a:r>
            <a:r>
              <a:rPr lang="zh-CN" altLang="en-US" i="1" dirty="0"/>
              <a:t>地址</a:t>
            </a:r>
            <a:br>
              <a:rPr lang="zh-CN" altLang="en-US" i="1" dirty="0"/>
            </a:br>
            <a:r>
              <a:rPr lang="zh-CN" altLang="en-US" i="1" dirty="0"/>
              <a:t>    </a:t>
            </a:r>
            <a:r>
              <a:rPr lang="en" altLang="zh-CN" sz="1600" dirty="0" err="1"/>
              <a:t>tcp_server_socket.bind</a:t>
            </a:r>
            <a:r>
              <a:rPr lang="en" altLang="zh-CN" sz="1600" dirty="0"/>
              <a:t>((</a:t>
            </a:r>
            <a:r>
              <a:rPr lang="en" altLang="zh-CN" dirty="0"/>
              <a:t>""</a:t>
            </a:r>
            <a:r>
              <a:rPr lang="en" altLang="zh-CN" sz="1600" dirty="0"/>
              <a:t>, </a:t>
            </a:r>
            <a:r>
              <a:rPr lang="en" altLang="zh-CN" dirty="0"/>
              <a:t>8888</a:t>
            </a:r>
            <a:r>
              <a:rPr lang="en" altLang="zh-CN" sz="1600" dirty="0"/>
              <a:t>))</a:t>
            </a:r>
            <a:br>
              <a:rPr lang="en" altLang="zh-CN" sz="1600" dirty="0"/>
            </a:br>
            <a:r>
              <a:rPr lang="en" altLang="zh-CN" sz="1600" dirty="0"/>
              <a:t>    </a:t>
            </a:r>
            <a:r>
              <a:rPr lang="en" altLang="zh-CN" i="1" dirty="0"/>
              <a:t># 3.</a:t>
            </a:r>
            <a:r>
              <a:rPr lang="zh-CN" altLang="en-US" i="1" dirty="0"/>
              <a:t>设置监听 </a:t>
            </a:r>
            <a:r>
              <a:rPr lang="en-US" altLang="zh-CN" i="1" dirty="0"/>
              <a:t>128:</a:t>
            </a:r>
            <a:r>
              <a:rPr lang="zh-CN" altLang="en-US" i="1" dirty="0"/>
              <a:t>代表服务端等待排队连接的最大数量</a:t>
            </a:r>
            <a:br>
              <a:rPr lang="zh-CN" altLang="en-US" i="1" dirty="0"/>
            </a:br>
            <a:r>
              <a:rPr lang="zh-CN" altLang="en-US" i="1" dirty="0"/>
              <a:t>    </a:t>
            </a:r>
            <a:r>
              <a:rPr lang="en" altLang="zh-CN" sz="1600" dirty="0" err="1"/>
              <a:t>tcp_server_socket.listen</a:t>
            </a:r>
            <a:r>
              <a:rPr lang="en" altLang="zh-CN" sz="1600" dirty="0"/>
              <a:t>(</a:t>
            </a:r>
            <a:r>
              <a:rPr lang="en" altLang="zh-CN" dirty="0"/>
              <a:t>128</a:t>
            </a:r>
            <a:r>
              <a:rPr lang="en" altLang="zh-CN" sz="1600" dirty="0"/>
              <a:t>)</a:t>
            </a:r>
            <a:br>
              <a:rPr lang="en" altLang="zh-CN" sz="1600" dirty="0"/>
            </a:br>
            <a:r>
              <a:rPr lang="en" altLang="zh-CN" sz="1600" dirty="0"/>
              <a:t>    </a:t>
            </a:r>
            <a:endParaRPr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sp>
        <p:nvSpPr>
          <p:cNvPr id="8" name="TextBox 3">
            <a:extLst>
              <a:ext uri="{FF2B5EF4-FFF2-40B4-BE49-F238E27FC236}">
                <a16:creationId xmlns:a16="http://schemas.microsoft.com/office/drawing/2014/main" id="{5A2E02F3-2DD8-C3DC-71F5-D3A3F8F76BAC}"/>
              </a:ext>
            </a:extLst>
          </p:cNvPr>
          <p:cNvSpPr txBox="1"/>
          <p:nvPr/>
        </p:nvSpPr>
        <p:spPr>
          <a:xfrm>
            <a:off x="5799947" y="2110425"/>
            <a:ext cx="5147802" cy="3908762"/>
          </a:xfrm>
          <a:prstGeom prst="rect">
            <a:avLst/>
          </a:prstGeom>
          <a:solidFill>
            <a:srgbClr val="FFFFE4"/>
          </a:solidFill>
          <a:ln w="3175">
            <a:solidFill>
              <a:srgbClr val="919191"/>
            </a:solidFill>
          </a:ln>
        </p:spPr>
        <p:txBody>
          <a:bodyPr wrap="square">
            <a:spAutoFit/>
          </a:bodyPr>
          <a:lstStyle/>
          <a:p>
            <a:br>
              <a:rPr lang="en" altLang="zh-CN" sz="1600" dirty="0"/>
            </a:br>
            <a:r>
              <a:rPr lang="en" altLang="zh-CN" sz="1600" dirty="0"/>
              <a:t>    </a:t>
            </a:r>
            <a:r>
              <a:rPr lang="en" altLang="zh-CN" i="1" dirty="0"/>
              <a:t># 4.</a:t>
            </a:r>
            <a:r>
              <a:rPr lang="zh-CN" altLang="en-US" i="1" dirty="0"/>
              <a:t>等待接受客户端的连接请求 </a:t>
            </a:r>
            <a:r>
              <a:rPr lang="en" altLang="zh-CN" i="1" dirty="0"/>
              <a:t>accept</a:t>
            </a:r>
            <a:r>
              <a:rPr lang="zh-CN" altLang="en-US" i="1" dirty="0"/>
              <a:t>阻塞等待 返回一个用以和客户端通</a:t>
            </a:r>
            <a:r>
              <a:rPr lang="en" altLang="zh-CN" i="1" dirty="0"/>
              <a:t>socket,</a:t>
            </a:r>
            <a:r>
              <a:rPr lang="zh-CN" altLang="en-US" i="1" dirty="0"/>
              <a:t>客户端的地址</a:t>
            </a:r>
            <a:br>
              <a:rPr lang="zh-CN" altLang="en-US" i="1" dirty="0"/>
            </a:br>
            <a:r>
              <a:rPr lang="zh-CN" altLang="en-US" i="1" dirty="0"/>
              <a:t>    </a:t>
            </a:r>
            <a:r>
              <a:rPr lang="en" altLang="zh-CN" sz="1600" dirty="0" err="1"/>
              <a:t>conn_socket</a:t>
            </a:r>
            <a:r>
              <a:rPr lang="en" altLang="zh-CN" sz="1600" dirty="0"/>
              <a:t>, </a:t>
            </a:r>
            <a:r>
              <a:rPr lang="en" altLang="zh-CN" sz="1600" dirty="0" err="1"/>
              <a:t>ip_port</a:t>
            </a:r>
            <a:r>
              <a:rPr lang="en" altLang="zh-CN" sz="1600" dirty="0"/>
              <a:t> = </a:t>
            </a:r>
            <a:r>
              <a:rPr lang="en" altLang="zh-CN" sz="1600" dirty="0" err="1"/>
              <a:t>tcp_server_socket.accept</a:t>
            </a:r>
            <a:r>
              <a:rPr lang="en" altLang="zh-CN" sz="1600" dirty="0"/>
              <a:t>()</a:t>
            </a:r>
            <a:br>
              <a:rPr lang="en" altLang="zh-CN" sz="1600" dirty="0"/>
            </a:br>
            <a:r>
              <a:rPr lang="en" altLang="zh-CN" sz="1600" dirty="0"/>
              <a:t>    </a:t>
            </a:r>
            <a:r>
              <a:rPr lang="en" altLang="zh-CN" dirty="0"/>
              <a:t>print</a:t>
            </a:r>
            <a:r>
              <a:rPr lang="en" altLang="zh-CN" sz="1600" dirty="0"/>
              <a:t>(</a:t>
            </a:r>
            <a:r>
              <a:rPr lang="en" altLang="zh-CN" dirty="0"/>
              <a:t>"</a:t>
            </a:r>
            <a:r>
              <a:rPr lang="zh-CN" altLang="en-US" dirty="0"/>
              <a:t>客户端地址</a:t>
            </a:r>
            <a:r>
              <a:rPr lang="en-US" altLang="zh-CN" dirty="0"/>
              <a:t>:"</a:t>
            </a:r>
            <a:r>
              <a:rPr lang="en-US" altLang="zh-CN" sz="1600" dirty="0"/>
              <a:t>, </a:t>
            </a:r>
            <a:r>
              <a:rPr lang="en" altLang="zh-CN" sz="1600" dirty="0" err="1"/>
              <a:t>ip_port</a:t>
            </a:r>
            <a:r>
              <a:rPr lang="en" altLang="zh-CN" sz="1600" dirty="0"/>
              <a:t>)</a:t>
            </a:r>
            <a:br>
              <a:rPr lang="en" altLang="zh-CN" sz="1600" dirty="0"/>
            </a:br>
            <a:r>
              <a:rPr lang="en" altLang="zh-CN" sz="1600" dirty="0"/>
              <a:t>    </a:t>
            </a:r>
            <a:r>
              <a:rPr lang="en" altLang="zh-CN" i="1" dirty="0"/>
              <a:t># 5.</a:t>
            </a:r>
            <a:r>
              <a:rPr lang="zh-CN" altLang="en-US" i="1" dirty="0"/>
              <a:t>接收数据</a:t>
            </a:r>
            <a:br>
              <a:rPr lang="zh-CN" altLang="en-US" i="1" dirty="0"/>
            </a:br>
            <a:r>
              <a:rPr lang="zh-CN" altLang="en-US" i="1" dirty="0"/>
              <a:t>    </a:t>
            </a:r>
            <a:r>
              <a:rPr lang="en" altLang="zh-CN" sz="1600" dirty="0" err="1"/>
              <a:t>recv_data</a:t>
            </a:r>
            <a:r>
              <a:rPr lang="en" altLang="zh-CN" sz="1600" dirty="0"/>
              <a:t> = </a:t>
            </a:r>
            <a:r>
              <a:rPr lang="en" altLang="zh-CN" sz="1600" dirty="0" err="1"/>
              <a:t>conn_socket.recv</a:t>
            </a:r>
            <a:r>
              <a:rPr lang="en" altLang="zh-CN" sz="1600" dirty="0"/>
              <a:t>(</a:t>
            </a:r>
            <a:r>
              <a:rPr lang="en" altLang="zh-CN" dirty="0"/>
              <a:t>1024</a:t>
            </a:r>
            <a:r>
              <a:rPr lang="en" altLang="zh-CN" sz="1600" dirty="0"/>
              <a:t>)</a:t>
            </a:r>
            <a:br>
              <a:rPr lang="en" altLang="zh-CN" sz="1600" dirty="0"/>
            </a:br>
            <a:r>
              <a:rPr lang="en" altLang="zh-CN" sz="1600" dirty="0"/>
              <a:t>    </a:t>
            </a:r>
            <a:r>
              <a:rPr lang="en" altLang="zh-CN" dirty="0"/>
              <a:t>print</a:t>
            </a:r>
            <a:r>
              <a:rPr lang="en" altLang="zh-CN" sz="1600" dirty="0"/>
              <a:t>(</a:t>
            </a:r>
            <a:r>
              <a:rPr lang="en" altLang="zh-CN" dirty="0"/>
              <a:t>"</a:t>
            </a:r>
            <a:r>
              <a:rPr lang="zh-CN" altLang="en-US" dirty="0"/>
              <a:t>接收到的数据</a:t>
            </a:r>
            <a:r>
              <a:rPr lang="en-US" altLang="zh-CN" dirty="0"/>
              <a:t>:"</a:t>
            </a:r>
            <a:r>
              <a:rPr lang="en-US" altLang="zh-CN" sz="1600" dirty="0"/>
              <a:t>, </a:t>
            </a:r>
            <a:r>
              <a:rPr lang="en" altLang="zh-CN" sz="1600" dirty="0" err="1"/>
              <a:t>recv_data.decode</a:t>
            </a:r>
            <a:r>
              <a:rPr lang="en" altLang="zh-CN" sz="1600" dirty="0"/>
              <a:t>())</a:t>
            </a:r>
            <a:br>
              <a:rPr lang="en" altLang="zh-CN" sz="1600" dirty="0"/>
            </a:br>
            <a:r>
              <a:rPr lang="en" altLang="zh-CN" sz="1600" dirty="0"/>
              <a:t>    </a:t>
            </a:r>
            <a:r>
              <a:rPr lang="en" altLang="zh-CN" i="1" dirty="0"/>
              <a:t># 6.</a:t>
            </a:r>
            <a:r>
              <a:rPr lang="zh-CN" altLang="en-US" i="1" dirty="0"/>
              <a:t>发送数据</a:t>
            </a:r>
            <a:br>
              <a:rPr lang="zh-CN" altLang="en-US" i="1" dirty="0"/>
            </a:br>
            <a:r>
              <a:rPr lang="zh-CN" altLang="en-US" i="1" dirty="0"/>
              <a:t>    </a:t>
            </a:r>
            <a:r>
              <a:rPr lang="en" altLang="zh-CN" sz="1600" dirty="0" err="1"/>
              <a:t>conn_socket.send</a:t>
            </a:r>
            <a:r>
              <a:rPr lang="en" altLang="zh-CN" sz="1600" dirty="0"/>
              <a:t>(</a:t>
            </a:r>
            <a:r>
              <a:rPr lang="en" altLang="zh-CN" dirty="0"/>
              <a:t>"</a:t>
            </a:r>
            <a:r>
              <a:rPr lang="zh-CN" altLang="en-US" dirty="0"/>
              <a:t>客户端你的数据我收到了</a:t>
            </a:r>
            <a:r>
              <a:rPr lang="en-US" altLang="zh-CN" dirty="0"/>
              <a:t>"</a:t>
            </a:r>
            <a:r>
              <a:rPr lang="en-US" altLang="zh-CN" sz="1600" dirty="0"/>
              <a:t>.</a:t>
            </a:r>
            <a:r>
              <a:rPr lang="en" altLang="zh-CN" sz="1600" dirty="0"/>
              <a:t>encode())</a:t>
            </a:r>
            <a:br>
              <a:rPr lang="en" altLang="zh-CN" sz="1600" dirty="0"/>
            </a:br>
            <a:r>
              <a:rPr lang="en" altLang="zh-CN" sz="1600" dirty="0"/>
              <a:t>    </a:t>
            </a:r>
            <a:r>
              <a:rPr lang="en" altLang="zh-CN" i="1" dirty="0"/>
              <a:t># 7.</a:t>
            </a:r>
            <a:r>
              <a:rPr lang="zh-CN" altLang="en-US" i="1" dirty="0"/>
              <a:t>关闭套接字</a:t>
            </a:r>
            <a:br>
              <a:rPr lang="zh-CN" altLang="en-US" i="1" dirty="0"/>
            </a:br>
            <a:r>
              <a:rPr lang="zh-CN" altLang="en-US" i="1" dirty="0"/>
              <a:t>    </a:t>
            </a:r>
            <a:r>
              <a:rPr lang="en" altLang="zh-CN" sz="1600" dirty="0" err="1"/>
              <a:t>conn_socket.close</a:t>
            </a:r>
            <a:r>
              <a:rPr lang="en" altLang="zh-CN" sz="1600" dirty="0"/>
              <a:t>()</a:t>
            </a:r>
            <a:br>
              <a:rPr lang="en" altLang="zh-CN" sz="1600" dirty="0"/>
            </a:br>
            <a:r>
              <a:rPr lang="en" altLang="zh-CN" sz="1600" dirty="0"/>
              <a:t>    </a:t>
            </a:r>
            <a:r>
              <a:rPr lang="en" altLang="zh-CN" sz="1600" dirty="0" err="1"/>
              <a:t>tcp_server_socket.close</a:t>
            </a:r>
            <a:r>
              <a:rPr lang="en" altLang="zh-CN" sz="1600" dirty="0"/>
              <a:t>()</a:t>
            </a:r>
            <a:endParaRPr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t>客户端</a:t>
            </a:r>
          </a:p>
        </p:txBody>
      </p:sp>
      <p:sp>
        <p:nvSpPr>
          <p:cNvPr id="2" name="文本框 1"/>
          <p:cNvSpPr txBox="1"/>
          <p:nvPr/>
        </p:nvSpPr>
        <p:spPr>
          <a:xfrm>
            <a:off x="2874775" y="1619911"/>
            <a:ext cx="8047990" cy="460375"/>
          </a:xfrm>
          <a:prstGeom prst="rect">
            <a:avLst/>
          </a:prstGeom>
          <a:noFill/>
          <a:ln>
            <a:solidFill>
              <a:schemeClr val="bg1">
                <a:lumMod val="85000"/>
              </a:schemeClr>
            </a:solidFill>
          </a:ln>
        </p:spPr>
        <p:txBody>
          <a:bodyPr wrap="square" rtlCol="0">
            <a:spAutoFit/>
          </a:bodyPr>
          <a:lstStyle/>
          <a:p>
            <a:pPr algn="l" fontAlgn="auto">
              <a:lnSpc>
                <a:spcPct val="150000"/>
              </a:lnSpc>
              <a:spcBef>
                <a:spcPts val="0"/>
              </a:spcBef>
              <a:spcAft>
                <a:spcPts val="0"/>
              </a:spcAft>
            </a:pPr>
            <a:r>
              <a:rPr sz="1600" dirty="0">
                <a:solidFill>
                  <a:srgbClr val="262626"/>
                </a:solidFill>
                <a:ea typeface="Alibaba PuHuiTi R" pitchFamily="18" charset="-122"/>
              </a:rPr>
              <a:t>例如，创建一个socket对象客户端，并用来接收服务器端发送过来的内容。</a:t>
            </a:r>
          </a:p>
        </p:txBody>
      </p:sp>
      <p:sp>
        <p:nvSpPr>
          <p:cNvPr id="4" name="矩形 3"/>
          <p:cNvSpPr/>
          <p:nvPr/>
        </p:nvSpPr>
        <p:spPr>
          <a:xfrm>
            <a:off x="1078896" y="1644233"/>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案例分析</a:t>
            </a:r>
          </a:p>
        </p:txBody>
      </p:sp>
      <p:sp>
        <p:nvSpPr>
          <p:cNvPr id="5" name="TextBox 3">
            <a:extLst>
              <a:ext uri="{FF2B5EF4-FFF2-40B4-BE49-F238E27FC236}">
                <a16:creationId xmlns:a16="http://schemas.microsoft.com/office/drawing/2014/main" id="{C691CB21-0BE1-157A-FB63-B3011AA97EB1}"/>
              </a:ext>
            </a:extLst>
          </p:cNvPr>
          <p:cNvSpPr txBox="1"/>
          <p:nvPr/>
        </p:nvSpPr>
        <p:spPr>
          <a:xfrm>
            <a:off x="2590884" y="2267248"/>
            <a:ext cx="5776502" cy="4185761"/>
          </a:xfrm>
          <a:prstGeom prst="rect">
            <a:avLst/>
          </a:prstGeom>
          <a:solidFill>
            <a:srgbClr val="FFFFE4"/>
          </a:solidFill>
          <a:ln w="3175">
            <a:solidFill>
              <a:srgbClr val="919191"/>
            </a:solidFill>
          </a:ln>
        </p:spPr>
        <p:txBody>
          <a:bodyPr wrap="square">
            <a:spAutoFit/>
          </a:bodyPr>
          <a:lstStyle/>
          <a:p>
            <a:r>
              <a:rPr lang="en" altLang="zh-CN" dirty="0"/>
              <a:t>import </a:t>
            </a:r>
            <a:r>
              <a:rPr lang="en" altLang="zh-CN" sz="1600" dirty="0"/>
              <a:t>socket</a:t>
            </a:r>
            <a:br>
              <a:rPr lang="en" altLang="zh-CN" sz="1600" dirty="0"/>
            </a:br>
            <a:br>
              <a:rPr lang="en" altLang="zh-CN" sz="1600" dirty="0"/>
            </a:br>
            <a:r>
              <a:rPr lang="en" altLang="zh-CN" dirty="0"/>
              <a:t>if </a:t>
            </a:r>
            <a:r>
              <a:rPr lang="en" altLang="zh-CN" sz="1600" dirty="0"/>
              <a:t>__name__ == </a:t>
            </a:r>
            <a:r>
              <a:rPr lang="en" altLang="zh-CN" dirty="0"/>
              <a:t>'__main__'</a:t>
            </a:r>
            <a:r>
              <a:rPr lang="en" altLang="zh-CN" sz="1600" dirty="0"/>
              <a:t>:</a:t>
            </a:r>
            <a:br>
              <a:rPr lang="en" altLang="zh-CN" sz="1600" dirty="0"/>
            </a:br>
            <a:r>
              <a:rPr lang="en" altLang="zh-CN" sz="1600" dirty="0"/>
              <a:t>    </a:t>
            </a:r>
            <a:r>
              <a:rPr lang="en" altLang="zh-CN" i="1" dirty="0"/>
              <a:t># 1.</a:t>
            </a:r>
            <a:r>
              <a:rPr lang="zh-CN" altLang="en-US" i="1" dirty="0"/>
              <a:t>创建客户端套接字对象</a:t>
            </a:r>
            <a:br>
              <a:rPr lang="zh-CN" altLang="en-US" i="1" dirty="0"/>
            </a:br>
            <a:r>
              <a:rPr lang="zh-CN" altLang="en-US" i="1" dirty="0"/>
              <a:t>    </a:t>
            </a:r>
            <a:r>
              <a:rPr lang="en" altLang="zh-CN" sz="1600" dirty="0" err="1"/>
              <a:t>tcp_client_socket</a:t>
            </a:r>
            <a:r>
              <a:rPr lang="en" altLang="zh-CN" sz="1600" dirty="0"/>
              <a:t> = </a:t>
            </a:r>
            <a:r>
              <a:rPr lang="en" altLang="zh-CN" sz="1600" dirty="0" err="1"/>
              <a:t>socket.socket</a:t>
            </a:r>
            <a:r>
              <a:rPr lang="en" altLang="zh-CN" sz="1600" dirty="0"/>
              <a:t>(</a:t>
            </a:r>
            <a:r>
              <a:rPr lang="en" altLang="zh-CN" sz="1600" dirty="0" err="1"/>
              <a:t>socket.AF_INET</a:t>
            </a:r>
            <a:r>
              <a:rPr lang="en" altLang="zh-CN" sz="1600" dirty="0"/>
              <a:t>, </a:t>
            </a:r>
            <a:r>
              <a:rPr lang="en" altLang="zh-CN" sz="1600" dirty="0" err="1"/>
              <a:t>socket.SOCK_STREAM</a:t>
            </a:r>
            <a:r>
              <a:rPr lang="en" altLang="zh-CN" sz="1600" dirty="0"/>
              <a:t>)</a:t>
            </a:r>
            <a:br>
              <a:rPr lang="en" altLang="zh-CN" sz="1600" dirty="0"/>
            </a:br>
            <a:r>
              <a:rPr lang="en" altLang="zh-CN" sz="1600" dirty="0"/>
              <a:t>    </a:t>
            </a:r>
            <a:r>
              <a:rPr lang="en" altLang="zh-CN" i="1" dirty="0"/>
              <a:t># 2.</a:t>
            </a:r>
            <a:r>
              <a:rPr lang="zh-CN" altLang="en-US" i="1" dirty="0"/>
              <a:t>和服务端套接字建立连接</a:t>
            </a:r>
            <a:br>
              <a:rPr lang="zh-CN" altLang="en-US" i="1" dirty="0"/>
            </a:br>
            <a:r>
              <a:rPr lang="zh-CN" altLang="en-US" i="1" dirty="0"/>
              <a:t>    </a:t>
            </a:r>
            <a:r>
              <a:rPr lang="en" altLang="zh-CN" sz="1600" dirty="0" err="1"/>
              <a:t>tcp_client_socket.connect</a:t>
            </a:r>
            <a:r>
              <a:rPr lang="en" altLang="zh-CN" sz="1600" dirty="0"/>
              <a:t>((</a:t>
            </a:r>
            <a:r>
              <a:rPr lang="en" altLang="zh-CN" dirty="0"/>
              <a:t>"172.16.62.136"</a:t>
            </a:r>
            <a:r>
              <a:rPr lang="en" altLang="zh-CN" sz="1600" dirty="0"/>
              <a:t>,</a:t>
            </a:r>
            <a:r>
              <a:rPr lang="en" altLang="zh-CN" dirty="0"/>
              <a:t>8080</a:t>
            </a:r>
            <a:r>
              <a:rPr lang="en" altLang="zh-CN" sz="1600" dirty="0"/>
              <a:t>))</a:t>
            </a:r>
            <a:br>
              <a:rPr lang="en" altLang="zh-CN" sz="1600" dirty="0"/>
            </a:br>
            <a:r>
              <a:rPr lang="en" altLang="zh-CN" sz="1600" dirty="0"/>
              <a:t>    </a:t>
            </a:r>
            <a:r>
              <a:rPr lang="en" altLang="zh-CN" i="1" dirty="0"/>
              <a:t># 3.</a:t>
            </a:r>
            <a:r>
              <a:rPr lang="zh-CN" altLang="en-US" i="1" dirty="0"/>
              <a:t>发送数据</a:t>
            </a:r>
            <a:br>
              <a:rPr lang="zh-CN" altLang="en-US" i="1" dirty="0"/>
            </a:br>
            <a:r>
              <a:rPr lang="zh-CN" altLang="en-US" i="1" dirty="0"/>
              <a:t>    </a:t>
            </a:r>
            <a:r>
              <a:rPr lang="en" altLang="zh-CN" sz="1600" dirty="0" err="1"/>
              <a:t>tcp_client_socket.send</a:t>
            </a:r>
            <a:r>
              <a:rPr lang="en" altLang="zh-CN" sz="1600" dirty="0"/>
              <a:t>(</a:t>
            </a:r>
            <a:r>
              <a:rPr lang="en" altLang="zh-CN" dirty="0"/>
              <a:t>"</a:t>
            </a:r>
            <a:r>
              <a:rPr lang="en" altLang="zh-CN" dirty="0" err="1"/>
              <a:t>nihaome</a:t>
            </a:r>
            <a:r>
              <a:rPr lang="en" altLang="zh-CN" dirty="0"/>
              <a:t>"</a:t>
            </a:r>
            <a:r>
              <a:rPr lang="en" altLang="zh-CN" sz="1600" dirty="0"/>
              <a:t>.encode(</a:t>
            </a:r>
            <a:r>
              <a:rPr lang="en" altLang="zh-CN" dirty="0"/>
              <a:t>encoding</a:t>
            </a:r>
            <a:r>
              <a:rPr lang="en" altLang="zh-CN" sz="1600" dirty="0"/>
              <a:t>=</a:t>
            </a:r>
            <a:r>
              <a:rPr lang="en" altLang="zh-CN" dirty="0"/>
              <a:t>"utf-8"</a:t>
            </a:r>
            <a:r>
              <a:rPr lang="en" altLang="zh-CN" sz="1600" dirty="0"/>
              <a:t>))</a:t>
            </a:r>
            <a:br>
              <a:rPr lang="en" altLang="zh-CN" sz="1600" dirty="0"/>
            </a:br>
            <a:r>
              <a:rPr lang="en" altLang="zh-CN" sz="1600" dirty="0"/>
              <a:t>    </a:t>
            </a:r>
            <a:r>
              <a:rPr lang="en" altLang="zh-CN" i="1" dirty="0"/>
              <a:t># 4.</a:t>
            </a:r>
            <a:r>
              <a:rPr lang="zh-CN" altLang="en-US" i="1" dirty="0"/>
              <a:t>接收数据 </a:t>
            </a:r>
            <a:r>
              <a:rPr lang="en" altLang="zh-CN" i="1" dirty="0" err="1"/>
              <a:t>recv</a:t>
            </a:r>
            <a:r>
              <a:rPr lang="zh-CN" altLang="en-US" i="1" dirty="0"/>
              <a:t>阻塞等待数据的到来</a:t>
            </a:r>
            <a:br>
              <a:rPr lang="zh-CN" altLang="en-US" i="1" dirty="0"/>
            </a:br>
            <a:r>
              <a:rPr lang="zh-CN" altLang="en-US" i="1" dirty="0"/>
              <a:t>    </a:t>
            </a:r>
            <a:r>
              <a:rPr lang="en" altLang="zh-CN" sz="1600" dirty="0" err="1"/>
              <a:t>recv_data</a:t>
            </a:r>
            <a:r>
              <a:rPr lang="en" altLang="zh-CN" sz="1600" dirty="0"/>
              <a:t> = </a:t>
            </a:r>
            <a:r>
              <a:rPr lang="en" altLang="zh-CN" sz="1600" dirty="0" err="1"/>
              <a:t>tcp_client_socket.recv</a:t>
            </a:r>
            <a:r>
              <a:rPr lang="en" altLang="zh-CN" sz="1600" dirty="0"/>
              <a:t>(</a:t>
            </a:r>
            <a:r>
              <a:rPr lang="en" altLang="zh-CN" dirty="0"/>
              <a:t>1024</a:t>
            </a:r>
            <a:r>
              <a:rPr lang="en" altLang="zh-CN" sz="1600" dirty="0"/>
              <a:t>)</a:t>
            </a:r>
            <a:br>
              <a:rPr lang="en" altLang="zh-CN" sz="1600" dirty="0"/>
            </a:br>
            <a:r>
              <a:rPr lang="en" altLang="zh-CN" sz="1600" dirty="0"/>
              <a:t>    </a:t>
            </a:r>
            <a:r>
              <a:rPr lang="en" altLang="zh-CN" dirty="0"/>
              <a:t>print</a:t>
            </a:r>
            <a:r>
              <a:rPr lang="en" altLang="zh-CN" sz="1600" dirty="0"/>
              <a:t>(</a:t>
            </a:r>
            <a:r>
              <a:rPr lang="en" altLang="zh-CN" sz="1600" dirty="0" err="1"/>
              <a:t>recv_data.decode</a:t>
            </a:r>
            <a:r>
              <a:rPr lang="en" altLang="zh-CN" sz="1600" dirty="0"/>
              <a:t>())</a:t>
            </a:r>
            <a:br>
              <a:rPr lang="en" altLang="zh-CN" sz="1600" dirty="0"/>
            </a:br>
            <a:r>
              <a:rPr lang="en" altLang="zh-CN" sz="1600" dirty="0"/>
              <a:t>    </a:t>
            </a:r>
            <a:r>
              <a:rPr lang="en" altLang="zh-CN" i="1" dirty="0"/>
              <a:t># 5.</a:t>
            </a:r>
            <a:r>
              <a:rPr lang="zh-CN" altLang="en-US" i="1" dirty="0"/>
              <a:t>关闭客户端套接字</a:t>
            </a:r>
            <a:br>
              <a:rPr lang="zh-CN" altLang="en-US" i="1" dirty="0"/>
            </a:br>
            <a:r>
              <a:rPr lang="zh-CN" altLang="en-US" i="1" dirty="0"/>
              <a:t>    </a:t>
            </a:r>
            <a:r>
              <a:rPr lang="en" altLang="zh-CN" sz="1600" dirty="0" err="1"/>
              <a:t>tcp_client_socket.close</a:t>
            </a:r>
            <a:r>
              <a:rPr lang="en" altLang="zh-CN" sz="1600" dirty="0"/>
              <a:t>()</a:t>
            </a:r>
            <a:endParaRPr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4B0E82CE-8733-216A-0469-909AA57DC74A}"/>
              </a:ext>
            </a:extLst>
          </p:cNvPr>
          <p:cNvSpPr>
            <a:spLocks noGrp="1"/>
          </p:cNvSpPr>
          <p:nvPr>
            <p:ph type="body" sz="quarter" idx="11"/>
          </p:nvPr>
        </p:nvSpPr>
        <p:spPr>
          <a:xfrm>
            <a:off x="710881" y="1319212"/>
            <a:ext cx="10749598" cy="4219575"/>
          </a:xfrm>
        </p:spPr>
        <p:txBody>
          <a:bodyPr/>
          <a:lstStyle/>
          <a:p>
            <a:pPr marL="0" indent="0" algn="l">
              <a:buNone/>
            </a:pPr>
            <a:r>
              <a:rPr lang="zh-CN" altLang="en-US" b="1" i="0" dirty="0">
                <a:solidFill>
                  <a:srgbClr val="FF0000"/>
                </a:solidFill>
                <a:effectLst/>
                <a:latin typeface="Helvetica Neue" panose="02000503000000020004" pitchFamily="2" charset="0"/>
              </a:rPr>
              <a:t>说明</a:t>
            </a:r>
            <a:r>
              <a:rPr lang="en-US" altLang="zh-CN" b="1" i="0" dirty="0">
                <a:solidFill>
                  <a:srgbClr val="FF0000"/>
                </a:solidFill>
                <a:effectLst/>
                <a:latin typeface="Helvetica Neue" panose="02000503000000020004" pitchFamily="2" charset="0"/>
              </a:rPr>
              <a:t>:</a:t>
            </a:r>
            <a:endParaRPr lang="zh-CN" altLang="en-US" b="0" i="0" dirty="0">
              <a:solidFill>
                <a:srgbClr val="FF0000"/>
              </a:solidFill>
              <a:effectLst/>
              <a:latin typeface="Helvetica Neue" panose="02000503000000020004" pitchFamily="2" charset="0"/>
            </a:endParaRPr>
          </a:p>
          <a:p>
            <a:pPr marL="0" indent="0" algn="l">
              <a:buNone/>
            </a:pPr>
            <a:r>
              <a:rPr lang="zh-CN" altLang="en-US" b="0" i="0" dirty="0">
                <a:solidFill>
                  <a:srgbClr val="333333"/>
                </a:solidFill>
                <a:effectLst/>
                <a:latin typeface="Helvetica Neue" panose="02000503000000020004" pitchFamily="2" charset="0"/>
              </a:rPr>
              <a:t>当客户端和服务端建立连接后，</a:t>
            </a:r>
            <a:r>
              <a:rPr lang="zh-CN" altLang="en-US" b="1" i="0" dirty="0">
                <a:solidFill>
                  <a:srgbClr val="333333"/>
                </a:solidFill>
                <a:effectLst/>
                <a:latin typeface="Helvetica Neue" panose="02000503000000020004" pitchFamily="2" charset="0"/>
              </a:rPr>
              <a:t>服务端程序退出后端口号不会立即释放，需要等待大概</a:t>
            </a:r>
            <a:r>
              <a:rPr lang="en-US" altLang="zh-CN" b="1" i="0" dirty="0">
                <a:solidFill>
                  <a:srgbClr val="333333"/>
                </a:solidFill>
                <a:effectLst/>
                <a:latin typeface="Helvetica Neue" panose="02000503000000020004" pitchFamily="2" charset="0"/>
              </a:rPr>
              <a:t>1-2</a:t>
            </a:r>
            <a:r>
              <a:rPr lang="zh-CN" altLang="en-US" b="1" i="0" dirty="0">
                <a:solidFill>
                  <a:srgbClr val="333333"/>
                </a:solidFill>
                <a:effectLst/>
                <a:latin typeface="Helvetica Neue" panose="02000503000000020004" pitchFamily="2" charset="0"/>
              </a:rPr>
              <a:t>分钟。</a:t>
            </a:r>
            <a:endParaRPr lang="zh-CN" altLang="en-US" b="0" i="0" dirty="0">
              <a:solidFill>
                <a:srgbClr val="333333"/>
              </a:solidFill>
              <a:effectLst/>
              <a:latin typeface="Helvetica Neue" panose="02000503000000020004" pitchFamily="2" charset="0"/>
            </a:endParaRPr>
          </a:p>
          <a:p>
            <a:pPr marL="0" indent="0" algn="l">
              <a:buNone/>
            </a:pPr>
            <a:r>
              <a:rPr lang="zh-CN" altLang="en-US" b="0" i="0" dirty="0">
                <a:solidFill>
                  <a:srgbClr val="333333"/>
                </a:solidFill>
                <a:effectLst/>
                <a:latin typeface="Helvetica Neue" panose="02000503000000020004" pitchFamily="2" charset="0"/>
              </a:rPr>
              <a:t>解决办法有两种</a:t>
            </a:r>
            <a:r>
              <a:rPr lang="en-US" altLang="zh-CN" b="0" i="0" dirty="0">
                <a:solidFill>
                  <a:srgbClr val="333333"/>
                </a:solidFill>
                <a:effectLst/>
                <a:latin typeface="Helvetica Neue" panose="02000503000000020004" pitchFamily="2" charset="0"/>
              </a:rPr>
              <a:t>:</a:t>
            </a:r>
          </a:p>
          <a:p>
            <a:pPr algn="l"/>
            <a:r>
              <a:rPr lang="zh-CN" altLang="en-US" b="0" i="0" dirty="0">
                <a:solidFill>
                  <a:srgbClr val="333333"/>
                </a:solidFill>
                <a:effectLst/>
                <a:latin typeface="Helvetica Neue" panose="02000503000000020004" pitchFamily="2" charset="0"/>
              </a:rPr>
              <a:t>更换服务端端口号</a:t>
            </a:r>
          </a:p>
          <a:p>
            <a:pPr algn="l"/>
            <a:r>
              <a:rPr lang="zh-CN" altLang="en-US" b="0" i="0" dirty="0">
                <a:solidFill>
                  <a:srgbClr val="C00000"/>
                </a:solidFill>
                <a:effectLst/>
                <a:latin typeface="Helvetica Neue" panose="02000503000000020004" pitchFamily="2" charset="0"/>
              </a:rPr>
              <a:t>设置端口号复用</a:t>
            </a:r>
            <a:r>
              <a:rPr lang="en-US" altLang="zh-C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推荐大家使用</a:t>
            </a:r>
            <a:r>
              <a:rPr lang="en-US" altLang="zh-C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，也就是说让服务端程序退出后端口号立即释放。</a:t>
            </a:r>
            <a:endParaRPr lang="en-US" altLang="zh-CN" b="0" i="0" dirty="0">
              <a:solidFill>
                <a:srgbClr val="333333"/>
              </a:solidFill>
              <a:effectLst/>
              <a:latin typeface="Helvetica Neue" panose="02000503000000020004" pitchFamily="2" charset="0"/>
            </a:endParaRPr>
          </a:p>
          <a:p>
            <a:pPr marL="0" indent="0" algn="l">
              <a:buNone/>
            </a:pPr>
            <a:r>
              <a:rPr lang="zh-CN" altLang="en-US" b="0" i="0" dirty="0">
                <a:solidFill>
                  <a:srgbClr val="333333"/>
                </a:solidFill>
                <a:effectLst/>
                <a:latin typeface="Helvetica Neue" panose="02000503000000020004" pitchFamily="2" charset="0"/>
              </a:rPr>
              <a:t>设置端口号复用的代码如下</a:t>
            </a:r>
            <a:r>
              <a:rPr lang="en-US" altLang="zh-CN" b="0" i="0" dirty="0">
                <a:solidFill>
                  <a:srgbClr val="333333"/>
                </a:solidFill>
                <a:effectLst/>
                <a:latin typeface="Helvetica Neue" panose="02000503000000020004" pitchFamily="2" charset="0"/>
              </a:rPr>
              <a:t>:</a:t>
            </a:r>
          </a:p>
        </p:txBody>
      </p:sp>
      <p:sp>
        <p:nvSpPr>
          <p:cNvPr id="10" name="TextBox 3">
            <a:extLst>
              <a:ext uri="{FF2B5EF4-FFF2-40B4-BE49-F238E27FC236}">
                <a16:creationId xmlns:a16="http://schemas.microsoft.com/office/drawing/2014/main" id="{D4ACE0E5-4AAC-C34B-1E13-E20C82F2FF67}"/>
              </a:ext>
            </a:extLst>
          </p:cNvPr>
          <p:cNvSpPr txBox="1"/>
          <p:nvPr/>
        </p:nvSpPr>
        <p:spPr>
          <a:xfrm>
            <a:off x="731521" y="4288537"/>
            <a:ext cx="9815977" cy="923330"/>
          </a:xfrm>
          <a:prstGeom prst="rect">
            <a:avLst/>
          </a:prstGeom>
          <a:solidFill>
            <a:srgbClr val="FFFFE4"/>
          </a:solidFill>
          <a:ln w="3175">
            <a:solidFill>
              <a:srgbClr val="919191"/>
            </a:solidFill>
          </a:ln>
        </p:spPr>
        <p:txBody>
          <a:bodyPr wrap="square">
            <a:spAutoFit/>
          </a:bodyPr>
          <a:lstStyle/>
          <a:p>
            <a:r>
              <a:rPr lang="en-US" altLang="zh-CN" dirty="0">
                <a:solidFill>
                  <a:srgbClr val="8E908C"/>
                </a:solidFill>
              </a:rPr>
              <a:t># </a:t>
            </a:r>
            <a:r>
              <a:rPr lang="zh-CN" altLang="en-US" dirty="0">
                <a:solidFill>
                  <a:srgbClr val="8E908C"/>
                </a:solidFill>
              </a:rPr>
              <a:t>参数</a:t>
            </a:r>
            <a:r>
              <a:rPr lang="en-US" altLang="zh-CN" dirty="0">
                <a:solidFill>
                  <a:srgbClr val="8E908C"/>
                </a:solidFill>
              </a:rPr>
              <a:t>1: </a:t>
            </a:r>
            <a:r>
              <a:rPr lang="zh-CN" altLang="en-US" dirty="0">
                <a:solidFill>
                  <a:srgbClr val="8E908C"/>
                </a:solidFill>
              </a:rPr>
              <a:t>表示当前套接字</a:t>
            </a:r>
            <a:r>
              <a:rPr lang="zh-CN" altLang="en-US" dirty="0"/>
              <a:t>  </a:t>
            </a:r>
            <a:r>
              <a:rPr lang="en-US" altLang="zh-CN" dirty="0">
                <a:solidFill>
                  <a:srgbClr val="8E908C"/>
                </a:solidFill>
              </a:rPr>
              <a:t># </a:t>
            </a:r>
            <a:r>
              <a:rPr lang="zh-CN" altLang="en-US" dirty="0">
                <a:solidFill>
                  <a:srgbClr val="8E908C"/>
                </a:solidFill>
              </a:rPr>
              <a:t>参数</a:t>
            </a:r>
            <a:r>
              <a:rPr lang="en-US" altLang="zh-CN" dirty="0">
                <a:solidFill>
                  <a:srgbClr val="8E908C"/>
                </a:solidFill>
              </a:rPr>
              <a:t>2: </a:t>
            </a:r>
            <a:r>
              <a:rPr lang="zh-CN" altLang="en-US" dirty="0">
                <a:solidFill>
                  <a:srgbClr val="C00000"/>
                </a:solidFill>
              </a:rPr>
              <a:t>设置端口号复用选项</a:t>
            </a:r>
            <a:r>
              <a:rPr lang="zh-CN" altLang="en-US" dirty="0"/>
              <a:t>  </a:t>
            </a:r>
            <a:r>
              <a:rPr lang="en-US" altLang="zh-CN" dirty="0">
                <a:solidFill>
                  <a:srgbClr val="8E908C"/>
                </a:solidFill>
              </a:rPr>
              <a:t># </a:t>
            </a:r>
            <a:r>
              <a:rPr lang="zh-CN" altLang="en-US" dirty="0">
                <a:solidFill>
                  <a:srgbClr val="8E908C"/>
                </a:solidFill>
              </a:rPr>
              <a:t>参数</a:t>
            </a:r>
            <a:r>
              <a:rPr lang="en-US" altLang="zh-CN" dirty="0">
                <a:solidFill>
                  <a:srgbClr val="8E908C"/>
                </a:solidFill>
              </a:rPr>
              <a:t>3: </a:t>
            </a:r>
            <a:r>
              <a:rPr lang="zh-CN" altLang="en-US" dirty="0">
                <a:solidFill>
                  <a:srgbClr val="8E908C"/>
                </a:solidFill>
              </a:rPr>
              <a:t>设置端口号复用选项</a:t>
            </a:r>
            <a:r>
              <a:rPr lang="zh-CN" altLang="en-US" dirty="0">
                <a:solidFill>
                  <a:srgbClr val="C00000"/>
                </a:solidFill>
              </a:rPr>
              <a:t>对应的值 </a:t>
            </a:r>
            <a:r>
              <a:rPr lang="en" altLang="zh-CN" dirty="0" err="1"/>
              <a:t>tcp_server_socket.setsockopt</a:t>
            </a:r>
            <a:r>
              <a:rPr lang="en" altLang="zh-CN" dirty="0"/>
              <a:t>(</a:t>
            </a:r>
            <a:r>
              <a:rPr lang="en" altLang="zh-CN" dirty="0" err="1"/>
              <a:t>socket.SOL_SOCKET</a:t>
            </a:r>
            <a:r>
              <a:rPr lang="en" altLang="zh-CN" dirty="0"/>
              <a:t>, </a:t>
            </a:r>
            <a:r>
              <a:rPr lang="en" altLang="zh-CN" dirty="0" err="1"/>
              <a:t>socket.SO_REUSEADDR</a:t>
            </a:r>
            <a:r>
              <a:rPr lang="en" altLang="zh-CN" dirty="0"/>
              <a:t>, </a:t>
            </a:r>
            <a:r>
              <a:rPr lang="en" altLang="zh-CN" dirty="0">
                <a:solidFill>
                  <a:srgbClr val="8959A8"/>
                </a:solidFill>
              </a:rPr>
              <a:t>True</a:t>
            </a:r>
            <a:r>
              <a:rPr lang="en" altLang="zh-CN" dirty="0"/>
              <a:t>) </a:t>
            </a:r>
            <a:br>
              <a:rPr lang="en" altLang="zh-CN" dirty="0"/>
            </a:br>
            <a:endParaRPr lang="zh-CN" altLang="en-US" dirty="0"/>
          </a:p>
        </p:txBody>
      </p:sp>
    </p:spTree>
    <p:extLst>
      <p:ext uri="{BB962C8B-B14F-4D97-AF65-F5344CB8AC3E}">
        <p14:creationId xmlns:p14="http://schemas.microsoft.com/office/powerpoint/2010/main" val="305641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937260" y="1873250"/>
            <a:ext cx="10594340" cy="3012428"/>
          </a:xfrm>
          <a:prstGeom prst="rect">
            <a:avLst/>
          </a:prstGeom>
          <a:noFill/>
        </p:spPr>
        <p:txBody>
          <a:bodyPr wrap="square" rtlCol="0">
            <a:spAutoFit/>
          </a:bodyPr>
          <a:lstStyle/>
          <a:p>
            <a:pPr algn="l" fontAlgn="auto">
              <a:lnSpc>
                <a:spcPct val="150000"/>
              </a:lnSpc>
              <a:spcBef>
                <a:spcPts val="0"/>
              </a:spcBef>
              <a:spcAft>
                <a:spcPts val="0"/>
              </a:spcAft>
            </a:pPr>
            <a:r>
              <a:rPr sz="1600" dirty="0">
                <a:solidFill>
                  <a:srgbClr val="262626"/>
                </a:solidFill>
                <a:latin typeface="Alibaba PuHuiTi" pitchFamily="18" charset="-122"/>
                <a:ea typeface="Alibaba PuHuiTi" pitchFamily="18" charset="-122"/>
                <a:cs typeface="Alibaba PuHuiTi" pitchFamily="18" charset="-122"/>
              </a:rPr>
              <a:t>1.</a:t>
            </a:r>
            <a:r>
              <a:rPr sz="1600" dirty="0">
                <a:solidFill>
                  <a:srgbClr val="C00000"/>
                </a:solidFill>
                <a:latin typeface="Alibaba PuHuiTi" pitchFamily="18" charset="-122"/>
                <a:ea typeface="Alibaba PuHuiTi" pitchFamily="18" charset="-122"/>
                <a:cs typeface="Alibaba PuHuiTi" pitchFamily="18" charset="-122"/>
              </a:rPr>
              <a:t> </a:t>
            </a:r>
            <a:r>
              <a:rPr sz="1600" b="1" dirty="0" err="1">
                <a:solidFill>
                  <a:srgbClr val="C00000"/>
                </a:solidFill>
                <a:latin typeface="Alibaba PuHuiTi" pitchFamily="18" charset="-122"/>
                <a:ea typeface="Alibaba PuHuiTi" pitchFamily="18" charset="-122"/>
                <a:cs typeface="Alibaba PuHuiTi" pitchFamily="18" charset="-122"/>
              </a:rPr>
              <a:t>TCP服务端程序必须绑定端口号</a:t>
            </a:r>
            <a:r>
              <a:rPr sz="1600" dirty="0" err="1">
                <a:solidFill>
                  <a:srgbClr val="262626"/>
                </a:solidFill>
                <a:latin typeface="Alibaba PuHuiTi" pitchFamily="18" charset="-122"/>
                <a:ea typeface="Alibaba PuHuiTi" pitchFamily="18" charset="-122"/>
                <a:cs typeface="Alibaba PuHuiTi" pitchFamily="18" charset="-122"/>
              </a:rPr>
              <a:t>，否则客户端找不到这个TCP服务端程序，为了更稳定，建议把IP也绑定</a:t>
            </a:r>
            <a:endParaRPr sz="1600" dirty="0">
              <a:solidFill>
                <a:srgbClr val="262626"/>
              </a:solidFill>
              <a:latin typeface="Alibaba PuHuiTi" pitchFamily="18" charset="-122"/>
              <a:ea typeface="Alibaba PuHuiTi" pitchFamily="18" charset="-122"/>
              <a:cs typeface="Alibaba PuHuiTi" pitchFamily="18" charset="-122"/>
            </a:endParaRPr>
          </a:p>
          <a:p>
            <a:pPr algn="l" fontAlgn="auto">
              <a:lnSpc>
                <a:spcPct val="150000"/>
              </a:lnSpc>
              <a:spcBef>
                <a:spcPts val="0"/>
              </a:spcBef>
              <a:spcAft>
                <a:spcPts val="0"/>
              </a:spcAft>
            </a:pPr>
            <a:r>
              <a:rPr sz="1600" dirty="0">
                <a:solidFill>
                  <a:srgbClr val="262626"/>
                </a:solidFill>
                <a:latin typeface="Alibaba PuHuiTi" pitchFamily="18" charset="-122"/>
                <a:ea typeface="Alibaba PuHuiTi" pitchFamily="18" charset="-122"/>
                <a:cs typeface="Alibaba PuHuiTi" pitchFamily="18" charset="-122"/>
              </a:rPr>
              <a:t>2. accept()</a:t>
            </a:r>
            <a:r>
              <a:rPr sz="1600" dirty="0" err="1">
                <a:solidFill>
                  <a:srgbClr val="262626"/>
                </a:solidFill>
                <a:latin typeface="Alibaba PuHuiTi" pitchFamily="18" charset="-122"/>
                <a:ea typeface="Alibaba PuHuiTi" pitchFamily="18" charset="-122"/>
                <a:cs typeface="Alibaba PuHuiTi" pitchFamily="18" charset="-122"/>
              </a:rPr>
              <a:t>前的套接字是被动套接字，</a:t>
            </a:r>
            <a:r>
              <a:rPr sz="1600" b="1" dirty="0" err="1">
                <a:solidFill>
                  <a:srgbClr val="C00000"/>
                </a:solidFill>
                <a:latin typeface="Alibaba PuHuiTi" pitchFamily="18" charset="-122"/>
                <a:ea typeface="Alibaba PuHuiTi" pitchFamily="18" charset="-122"/>
                <a:cs typeface="Alibaba PuHuiTi" pitchFamily="18" charset="-122"/>
              </a:rPr>
              <a:t>只负责接收新的客户端的连接请求，不能收发消息</a:t>
            </a:r>
            <a:endParaRPr sz="1600" b="1" dirty="0">
              <a:solidFill>
                <a:srgbClr val="C00000"/>
              </a:solidFill>
              <a:latin typeface="Alibaba PuHuiTi" pitchFamily="18" charset="-122"/>
              <a:ea typeface="Alibaba PuHuiTi" pitchFamily="18" charset="-122"/>
              <a:cs typeface="Alibaba PuHuiTi" pitchFamily="18" charset="-122"/>
            </a:endParaRPr>
          </a:p>
          <a:p>
            <a:pPr algn="l" fontAlgn="auto">
              <a:lnSpc>
                <a:spcPct val="150000"/>
              </a:lnSpc>
              <a:spcBef>
                <a:spcPts val="0"/>
              </a:spcBef>
              <a:spcAft>
                <a:spcPts val="0"/>
              </a:spcAft>
            </a:pPr>
            <a:endParaRPr sz="1600" dirty="0">
              <a:solidFill>
                <a:srgbClr val="262626"/>
              </a:solidFill>
              <a:latin typeface="Alibaba PuHuiTi" pitchFamily="18" charset="-122"/>
              <a:ea typeface="Alibaba PuHuiTi" pitchFamily="18" charset="-122"/>
              <a:cs typeface="Alibaba PuHuiTi" pitchFamily="18" charset="-122"/>
            </a:endParaRPr>
          </a:p>
          <a:p>
            <a:pPr algn="l" fontAlgn="auto">
              <a:lnSpc>
                <a:spcPct val="150000"/>
              </a:lnSpc>
              <a:spcBef>
                <a:spcPts val="0"/>
              </a:spcBef>
              <a:spcAft>
                <a:spcPts val="0"/>
              </a:spcAft>
            </a:pPr>
            <a:r>
              <a:rPr sz="1600" dirty="0">
                <a:solidFill>
                  <a:srgbClr val="262626"/>
                </a:solidFill>
                <a:latin typeface="Alibaba PuHuiTi" pitchFamily="18" charset="-122"/>
                <a:ea typeface="Alibaba PuHuiTi" pitchFamily="18" charset="-122"/>
                <a:cs typeface="Alibaba PuHuiTi" pitchFamily="18" charset="-122"/>
              </a:rPr>
              <a:t>3. 当 TCP客户端程序和 TCP服务端程序连接成功后， </a:t>
            </a:r>
            <a:r>
              <a:rPr sz="1600" dirty="0" err="1">
                <a:solidFill>
                  <a:srgbClr val="262626"/>
                </a:solidFill>
                <a:latin typeface="Alibaba PuHuiTi" pitchFamily="18" charset="-122"/>
                <a:ea typeface="Alibaba PuHuiTi" pitchFamily="18" charset="-122"/>
                <a:cs typeface="Alibaba PuHuiTi" pitchFamily="18" charset="-122"/>
              </a:rPr>
              <a:t>TCP服务器端程序会产生一个</a:t>
            </a:r>
            <a:r>
              <a:rPr sz="1600" b="1" dirty="0" err="1">
                <a:solidFill>
                  <a:srgbClr val="C00000"/>
                </a:solidFill>
                <a:latin typeface="Alibaba PuHuiTi" pitchFamily="18" charset="-122"/>
                <a:ea typeface="Alibaba PuHuiTi" pitchFamily="18" charset="-122"/>
                <a:cs typeface="Alibaba PuHuiTi" pitchFamily="18" charset="-122"/>
              </a:rPr>
              <a:t>新的套接字</a:t>
            </a:r>
            <a:r>
              <a:rPr sz="1600" dirty="0" err="1">
                <a:solidFill>
                  <a:srgbClr val="262626"/>
                </a:solidFill>
                <a:latin typeface="Alibaba PuHuiTi" pitchFamily="18" charset="-122"/>
                <a:ea typeface="Alibaba PuHuiTi" pitchFamily="18" charset="-122"/>
                <a:cs typeface="Alibaba PuHuiTi" pitchFamily="18" charset="-122"/>
              </a:rPr>
              <a:t>，用于收发客户端消息</a:t>
            </a:r>
            <a:endParaRPr sz="1600" dirty="0">
              <a:solidFill>
                <a:srgbClr val="262626"/>
              </a:solidFill>
              <a:latin typeface="Alibaba PuHuiTi" pitchFamily="18" charset="-122"/>
              <a:ea typeface="Alibaba PuHuiTi" pitchFamily="18" charset="-122"/>
              <a:cs typeface="Alibaba PuHuiTi" pitchFamily="18" charset="-122"/>
            </a:endParaRPr>
          </a:p>
          <a:p>
            <a:pPr algn="l" fontAlgn="auto">
              <a:lnSpc>
                <a:spcPct val="150000"/>
              </a:lnSpc>
              <a:spcBef>
                <a:spcPts val="0"/>
              </a:spcBef>
              <a:spcAft>
                <a:spcPts val="0"/>
              </a:spcAft>
            </a:pPr>
            <a:r>
              <a:rPr sz="1600" dirty="0">
                <a:solidFill>
                  <a:srgbClr val="262626"/>
                </a:solidFill>
                <a:latin typeface="Alibaba PuHuiTi" pitchFamily="18" charset="-122"/>
                <a:ea typeface="Alibaba PuHuiTi" pitchFamily="18" charset="-122"/>
                <a:cs typeface="Alibaba PuHuiTi" pitchFamily="18" charset="-122"/>
              </a:rPr>
              <a:t>4. 若关闭 accept()</a:t>
            </a:r>
            <a:r>
              <a:rPr sz="1600" dirty="0" err="1">
                <a:solidFill>
                  <a:srgbClr val="262626"/>
                </a:solidFill>
                <a:latin typeface="Alibaba PuHuiTi" pitchFamily="18" charset="-122"/>
                <a:ea typeface="Alibaba PuHuiTi" pitchFamily="18" charset="-122"/>
                <a:cs typeface="Alibaba PuHuiTi" pitchFamily="18" charset="-122"/>
              </a:rPr>
              <a:t>返回的被动连接套接字，则表示和这个客户端已经通信完毕</a:t>
            </a:r>
            <a:endParaRPr sz="1600" dirty="0">
              <a:solidFill>
                <a:srgbClr val="262626"/>
              </a:solidFill>
              <a:latin typeface="Alibaba PuHuiTi" pitchFamily="18" charset="-122"/>
              <a:ea typeface="Alibaba PuHuiTi" pitchFamily="18" charset="-122"/>
              <a:cs typeface="Alibaba PuHuiTi" pitchFamily="18" charset="-122"/>
            </a:endParaRPr>
          </a:p>
          <a:p>
            <a:pPr algn="l" fontAlgn="auto">
              <a:lnSpc>
                <a:spcPct val="150000"/>
              </a:lnSpc>
              <a:spcBef>
                <a:spcPts val="0"/>
              </a:spcBef>
              <a:spcAft>
                <a:spcPts val="0"/>
              </a:spcAft>
            </a:pPr>
            <a:endParaRPr sz="1600" dirty="0">
              <a:solidFill>
                <a:srgbClr val="262626"/>
              </a:solidFill>
              <a:latin typeface="Alibaba PuHuiTi" pitchFamily="18" charset="-122"/>
              <a:ea typeface="Alibaba PuHuiTi" pitchFamily="18" charset="-122"/>
              <a:cs typeface="Alibaba PuHuiTi" pitchFamily="18" charset="-122"/>
            </a:endParaRPr>
          </a:p>
          <a:p>
            <a:pPr algn="l" fontAlgn="auto">
              <a:lnSpc>
                <a:spcPct val="150000"/>
              </a:lnSpc>
              <a:spcBef>
                <a:spcPts val="0"/>
              </a:spcBef>
              <a:spcAft>
                <a:spcPts val="0"/>
              </a:spcAft>
            </a:pPr>
            <a:r>
              <a:rPr sz="1600" dirty="0">
                <a:solidFill>
                  <a:srgbClr val="262626"/>
                </a:solidFill>
                <a:latin typeface="Alibaba PuHuiTi" pitchFamily="18" charset="-122"/>
                <a:ea typeface="Alibaba PuHuiTi" pitchFamily="18" charset="-122"/>
                <a:cs typeface="Alibaba PuHuiTi" pitchFamily="18" charset="-122"/>
              </a:rPr>
              <a:t>5. </a:t>
            </a:r>
            <a:r>
              <a:rPr sz="1600" dirty="0" err="1">
                <a:solidFill>
                  <a:srgbClr val="262626"/>
                </a:solidFill>
                <a:latin typeface="Alibaba PuHuiTi" pitchFamily="18" charset="-122"/>
                <a:ea typeface="Alibaba PuHuiTi" pitchFamily="18" charset="-122"/>
                <a:cs typeface="Alibaba PuHuiTi" pitchFamily="18" charset="-122"/>
              </a:rPr>
              <a:t>对于服务器端socket，</a:t>
            </a:r>
            <a:r>
              <a:rPr sz="1600" b="1" dirty="0" err="1">
                <a:solidFill>
                  <a:srgbClr val="C00000"/>
                </a:solidFill>
                <a:latin typeface="Alibaba PuHuiTi" pitchFamily="18" charset="-122"/>
                <a:ea typeface="Alibaba PuHuiTi" pitchFamily="18" charset="-122"/>
                <a:cs typeface="Alibaba PuHuiTi" pitchFamily="18" charset="-122"/>
              </a:rPr>
              <a:t>关闭时需慎重</a:t>
            </a:r>
            <a:endParaRPr sz="1600" dirty="0">
              <a:solidFill>
                <a:srgbClr val="262626"/>
              </a:solidFill>
              <a:latin typeface="Alibaba PuHuiTi" pitchFamily="18" charset="-122"/>
              <a:ea typeface="Alibaba PuHuiTi" pitchFamily="18" charset="-122"/>
              <a:cs typeface="Alibaba PuHuiTi" pitchFamily="18" charset="-122"/>
            </a:endParaRPr>
          </a:p>
          <a:p>
            <a:pPr algn="l" fontAlgn="auto">
              <a:lnSpc>
                <a:spcPct val="150000"/>
              </a:lnSpc>
              <a:spcBef>
                <a:spcPts val="0"/>
              </a:spcBef>
              <a:spcAft>
                <a:spcPts val="0"/>
              </a:spcAft>
            </a:pPr>
            <a:r>
              <a:rPr sz="1600" dirty="0">
                <a:solidFill>
                  <a:srgbClr val="262626"/>
                </a:solidFill>
                <a:latin typeface="Alibaba PuHuiTi" pitchFamily="18" charset="-122"/>
                <a:ea typeface="Alibaba PuHuiTi" pitchFamily="18" charset="-122"/>
                <a:cs typeface="Alibaba PuHuiTi" pitchFamily="18" charset="-122"/>
              </a:rPr>
              <a:t>6. 当客户端的套接字调用 close 后，服务器端的 recv 会解阻塞，返回的数据长度为0，</a:t>
            </a:r>
            <a:r>
              <a:rPr sz="1600" b="1" dirty="0">
                <a:solidFill>
                  <a:srgbClr val="C00000"/>
                </a:solidFill>
                <a:latin typeface="Alibaba PuHuiTi" pitchFamily="18" charset="-122"/>
                <a:ea typeface="Alibaba PuHuiTi" pitchFamily="18" charset="-122"/>
                <a:cs typeface="Alibaba PuHuiTi" pitchFamily="18" charset="-122"/>
              </a:rPr>
              <a:t>用于判断客户端是否已经下线</a:t>
            </a:r>
            <a:endParaRPr sz="1600" dirty="0">
              <a:solidFill>
                <a:srgbClr val="262626"/>
              </a:solidFill>
              <a:latin typeface="Alibaba PuHuiTi" pitchFamily="18" charset="-122"/>
              <a:ea typeface="Alibaba PuHuiTi" pitchFamily="18" charset="-122"/>
              <a:cs typeface="Alibaba PuHuiTi" pitchFamily="18" charset="-122"/>
            </a:endParaRPr>
          </a:p>
        </p:txBody>
      </p:sp>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t>TCP网络程序的注意点</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842510" y="1988185"/>
            <a:ext cx="6506210" cy="2696210"/>
          </a:xfrm>
        </p:spPr>
        <p:txBody>
          <a:bodyPr/>
          <a:lstStyle/>
          <a:p>
            <a:pPr eaLnBrk="1" fontAlgn="auto" hangingPunct="1">
              <a:lnSpc>
                <a:spcPct val="150000"/>
              </a:lnSpc>
              <a:spcBef>
                <a:spcPts val="0"/>
              </a:spcBef>
              <a:spcAft>
                <a:spcPts val="0"/>
              </a:spcAft>
            </a:pPr>
            <a:r>
              <a:rPr dirty="0" err="1"/>
              <a:t>服务器端</a:t>
            </a:r>
            <a:r>
              <a:rPr lang="zh-CN" altLang="en-US" dirty="0"/>
              <a:t>代码实现</a:t>
            </a:r>
            <a:r>
              <a:rPr lang="zh-CN" dirty="0"/>
              <a:t>；</a:t>
            </a:r>
            <a:endParaRPr lang="en-US" altLang="zh-CN" dirty="0"/>
          </a:p>
          <a:p>
            <a:pPr marL="0" indent="0" eaLnBrk="1" fontAlgn="auto" hangingPunct="1">
              <a:lnSpc>
                <a:spcPct val="150000"/>
              </a:lnSpc>
              <a:spcBef>
                <a:spcPts val="0"/>
              </a:spcBef>
              <a:spcAft>
                <a:spcPts val="0"/>
              </a:spcAft>
              <a:buNone/>
            </a:pPr>
            <a:endParaRPr lang="en-US" altLang="zh-CN" dirty="0"/>
          </a:p>
          <a:p>
            <a:pPr marL="0" indent="0" eaLnBrk="1" fontAlgn="auto" hangingPunct="1">
              <a:lnSpc>
                <a:spcPct val="150000"/>
              </a:lnSpc>
              <a:spcBef>
                <a:spcPts val="0"/>
              </a:spcBef>
              <a:spcAft>
                <a:spcPts val="0"/>
              </a:spcAft>
              <a:buNone/>
            </a:pPr>
            <a:r>
              <a:rPr lang="en-US" altLang="zh-CN" dirty="0"/>
              <a:t>2. </a:t>
            </a:r>
            <a:r>
              <a:rPr dirty="0" err="1"/>
              <a:t>客户端</a:t>
            </a:r>
            <a:r>
              <a:rPr lang="zh-CN" altLang="en-US" dirty="0"/>
              <a:t>代码实现</a:t>
            </a:r>
            <a:r>
              <a:rPr lang="zh-CN" dirty="0"/>
              <a:t>。</a:t>
            </a:r>
            <a:endParaRPr lang="zh-CN" altLang="en-US" dirty="0">
              <a:solidFill>
                <a:srgbClr val="C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630680" y="1763395"/>
            <a:ext cx="9588500" cy="829945"/>
          </a:xfrm>
          <a:prstGeom prst="rect">
            <a:avLst/>
          </a:prstGeom>
          <a:noFill/>
        </p:spPr>
        <p:txBody>
          <a:bodyPr wrap="square" rtlCol="0">
            <a:spAutoFit/>
          </a:bodyPr>
          <a:lstStyle/>
          <a:p>
            <a:pPr algn="l" fontAlgn="auto">
              <a:lnSpc>
                <a:spcPct val="150000"/>
              </a:lnSpc>
              <a:spcBef>
                <a:spcPts val="0"/>
              </a:spcBef>
              <a:spcAft>
                <a:spcPts val="0"/>
              </a:spcAft>
            </a:pPr>
            <a:r>
              <a:rPr sz="1600" dirty="0">
                <a:solidFill>
                  <a:srgbClr val="262626"/>
                </a:solidFill>
                <a:ea typeface="Alibaba PuHuiTi R" pitchFamily="18" charset="-122"/>
                <a:sym typeface="+mn-ea"/>
              </a:rPr>
              <a:t>将具有独立功能的多台计算机通过通信线路和通信设备连接起来，在网络管理软件及网络通信协议下，</a:t>
            </a:r>
            <a:r>
              <a:rPr sz="1600" b="1" dirty="0">
                <a:solidFill>
                  <a:srgbClr val="C00000"/>
                </a:solidFill>
                <a:ea typeface="Alibaba PuHuiTi R" pitchFamily="18" charset="-122"/>
                <a:sym typeface="+mn-ea"/>
              </a:rPr>
              <a:t>实现资源共享和信息传递的虚拟平台</a:t>
            </a:r>
            <a:r>
              <a:rPr lang="zh-CN" sz="1600" dirty="0">
                <a:solidFill>
                  <a:srgbClr val="262626"/>
                </a:solidFill>
                <a:ea typeface="Alibaba PuHuiTi R" pitchFamily="18" charset="-122"/>
                <a:sym typeface="+mn-ea"/>
              </a:rPr>
              <a:t>。</a:t>
            </a:r>
          </a:p>
        </p:txBody>
      </p:sp>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t>基本概念</a:t>
            </a:r>
          </a:p>
        </p:txBody>
      </p:sp>
      <p:sp>
        <p:nvSpPr>
          <p:cNvPr id="7" name="矩形 6"/>
          <p:cNvSpPr/>
          <p:nvPr/>
        </p:nvSpPr>
        <p:spPr>
          <a:xfrm>
            <a:off x="701675" y="1972310"/>
            <a:ext cx="991870" cy="4114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网络</a:t>
            </a:r>
          </a:p>
        </p:txBody>
      </p:sp>
      <p:pic>
        <p:nvPicPr>
          <p:cNvPr id="8" name="图片 7"/>
          <p:cNvPicPr>
            <a:picLocks noChangeAspect="1"/>
          </p:cNvPicPr>
          <p:nvPr>
            <p:custDataLst>
              <p:tags r:id="rId1"/>
            </p:custDataLst>
          </p:nvPr>
        </p:nvPicPr>
        <p:blipFill>
          <a:blip r:embed="rId3"/>
          <a:stretch>
            <a:fillRect/>
          </a:stretch>
        </p:blipFill>
        <p:spPr>
          <a:xfrm>
            <a:off x="3845665" y="2593092"/>
            <a:ext cx="3556704" cy="2728749"/>
          </a:xfrm>
          <a:prstGeom prst="rect">
            <a:avLst/>
          </a:prstGeom>
          <a:ln w="3175">
            <a:solidFill>
              <a:schemeClr val="bg1">
                <a:lumMod val="65000"/>
              </a:schemeClr>
            </a:solidFill>
          </a:ln>
        </p:spPr>
      </p:pic>
      <p:sp>
        <p:nvSpPr>
          <p:cNvPr id="10" name="文本框 9"/>
          <p:cNvSpPr txBox="1"/>
          <p:nvPr/>
        </p:nvSpPr>
        <p:spPr>
          <a:xfrm>
            <a:off x="2616835" y="5412740"/>
            <a:ext cx="7615555" cy="460375"/>
          </a:xfrm>
          <a:prstGeom prst="rect">
            <a:avLst/>
          </a:prstGeom>
          <a:noFill/>
        </p:spPr>
        <p:txBody>
          <a:bodyPr wrap="square" rtlCol="0">
            <a:spAutoFit/>
          </a:bodyPr>
          <a:lstStyle/>
          <a:p>
            <a:pPr algn="l" fontAlgn="auto">
              <a:lnSpc>
                <a:spcPct val="150000"/>
              </a:lnSpc>
              <a:spcBef>
                <a:spcPts val="0"/>
              </a:spcBef>
              <a:spcAft>
                <a:spcPts val="0"/>
              </a:spcAft>
            </a:pPr>
            <a:r>
              <a:rPr sz="1600" dirty="0">
                <a:solidFill>
                  <a:srgbClr val="262626"/>
                </a:solidFill>
                <a:ea typeface="Alibaba PuHuiTi R" pitchFamily="18" charset="-122"/>
                <a:sym typeface="+mn-ea"/>
              </a:rPr>
              <a:t>能够</a:t>
            </a:r>
            <a:r>
              <a:rPr sz="1600" b="1" dirty="0">
                <a:solidFill>
                  <a:srgbClr val="C00000"/>
                </a:solidFill>
                <a:ea typeface="Alibaba PuHuiTi R" pitchFamily="18" charset="-122"/>
                <a:sym typeface="+mn-ea"/>
              </a:rPr>
              <a:t>编写基于网络通信的软件或程序</a:t>
            </a:r>
            <a:r>
              <a:rPr sz="1600" dirty="0">
                <a:solidFill>
                  <a:srgbClr val="262626"/>
                </a:solidFill>
                <a:ea typeface="Alibaba PuHuiTi R" pitchFamily="18" charset="-122"/>
                <a:sym typeface="+mn-ea"/>
              </a:rPr>
              <a:t>，通常来说就是网络编程</a:t>
            </a:r>
            <a:r>
              <a:rPr lang="zh-CN" altLang="en-US" sz="1600" dirty="0">
                <a:solidFill>
                  <a:srgbClr val="262626"/>
                </a:solidFill>
                <a:latin typeface="微软雅黑" panose="020B0503020204020204" pitchFamily="34" charset="-122"/>
                <a:ea typeface="微软雅黑" panose="020B0503020204020204" pitchFamily="34" charset="-122"/>
                <a:sym typeface="+mn-ea"/>
              </a:rPr>
              <a:t>。</a:t>
            </a:r>
            <a:endParaRPr sz="1600" dirty="0">
              <a:solidFill>
                <a:srgbClr val="262626"/>
              </a:solidFill>
              <a:ea typeface="Alibaba PuHuiTi R"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326515" y="1907540"/>
            <a:ext cx="7615555" cy="426271"/>
          </a:xfrm>
          <a:prstGeom prst="rect">
            <a:avLst/>
          </a:prstGeom>
          <a:noFill/>
        </p:spPr>
        <p:txBody>
          <a:bodyPr wrap="square" rtlCol="0">
            <a:spAutoFit/>
          </a:bodyPr>
          <a:lstStyle/>
          <a:p>
            <a:pPr algn="l" fontAlgn="auto">
              <a:lnSpc>
                <a:spcPct val="150000"/>
              </a:lnSpc>
              <a:spcBef>
                <a:spcPts val="0"/>
              </a:spcBef>
              <a:spcAft>
                <a:spcPts val="0"/>
              </a:spcAft>
            </a:pPr>
            <a:r>
              <a:rPr sz="1600" dirty="0" err="1">
                <a:solidFill>
                  <a:srgbClr val="262626"/>
                </a:solidFill>
                <a:ea typeface="Alibaba PuHuiTi R" pitchFamily="18" charset="-122"/>
              </a:rPr>
              <a:t>要使用编程语言实现多台计算机的网络通信，需要具备</a:t>
            </a:r>
            <a:r>
              <a:rPr lang="zh-CN" altLang="en-US" sz="1600" dirty="0">
                <a:solidFill>
                  <a:srgbClr val="262626"/>
                </a:solidFill>
                <a:ea typeface="Alibaba PuHuiTi R" pitchFamily="18" charset="-122"/>
              </a:rPr>
              <a:t>网络编程</a:t>
            </a:r>
            <a:r>
              <a:rPr sz="1600" b="1" dirty="0" err="1">
                <a:solidFill>
                  <a:srgbClr val="C00000"/>
                </a:solidFill>
                <a:ea typeface="Alibaba PuHuiTi R" pitchFamily="18" charset="-122"/>
              </a:rPr>
              <a:t>三个要素</a:t>
            </a:r>
            <a:r>
              <a:rPr lang="zh-CN" altLang="en-US" sz="1600" b="1" dirty="0">
                <a:solidFill>
                  <a:srgbClr val="262626"/>
                </a:solidFill>
                <a:ea typeface="Alibaba PuHuiTi R" pitchFamily="18" charset="-122"/>
              </a:rPr>
              <a:t>：</a:t>
            </a:r>
            <a:endParaRPr sz="1600" dirty="0">
              <a:solidFill>
                <a:srgbClr val="262626"/>
              </a:solidFill>
              <a:ea typeface="Alibaba PuHuiTi R" pitchFamily="18" charset="-122"/>
            </a:endParaRPr>
          </a:p>
        </p:txBody>
      </p:sp>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t>基本概念</a:t>
            </a:r>
          </a:p>
        </p:txBody>
      </p:sp>
      <p:sp>
        <p:nvSpPr>
          <p:cNvPr id="21" name="TextBox 3"/>
          <p:cNvSpPr txBox="1"/>
          <p:nvPr/>
        </p:nvSpPr>
        <p:spPr>
          <a:xfrm>
            <a:off x="1651000" y="2487930"/>
            <a:ext cx="8538845" cy="337185"/>
          </a:xfrm>
          <a:prstGeom prst="rect">
            <a:avLst/>
          </a:prstGeom>
          <a:solidFill>
            <a:srgbClr val="FFFFE4"/>
          </a:solidFill>
          <a:ln w="3175">
            <a:solidFill>
              <a:srgbClr val="919191"/>
            </a:solidFill>
          </a:ln>
        </p:spPr>
        <p:txBody>
          <a:bodyPr wrap="square">
            <a:spAutoFit/>
          </a:bodyPr>
          <a:lstStyle/>
          <a:p>
            <a:r>
              <a:rPr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(1)</a:t>
            </a:r>
            <a:r>
              <a:rPr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IP地址：</a:t>
            </a:r>
            <a:r>
              <a:rPr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这是网络环境下每一台计算机的唯一标识，通过IP地址来找到指定的计算机；</a:t>
            </a:r>
          </a:p>
        </p:txBody>
      </p:sp>
      <p:sp>
        <p:nvSpPr>
          <p:cNvPr id="4" name="TextBox 3"/>
          <p:cNvSpPr txBox="1"/>
          <p:nvPr/>
        </p:nvSpPr>
        <p:spPr>
          <a:xfrm>
            <a:off x="1651000" y="3105785"/>
            <a:ext cx="8538845" cy="337185"/>
          </a:xfrm>
          <a:prstGeom prst="rect">
            <a:avLst/>
          </a:prstGeom>
          <a:solidFill>
            <a:srgbClr val="FFFFE4"/>
          </a:solidFill>
          <a:ln w="3175">
            <a:solidFill>
              <a:srgbClr val="919191"/>
            </a:solidFill>
          </a:ln>
        </p:spPr>
        <p:txBody>
          <a:bodyPr wrap="square">
            <a:spAutoFit/>
          </a:bodyPr>
          <a:lstStyle/>
          <a:p>
            <a:r>
              <a:rPr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(2)</a:t>
            </a:r>
            <a:r>
              <a:rPr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端口：</a:t>
            </a:r>
            <a:r>
              <a:rPr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用于标识进程的逻辑地址，通过端口来找到指定的进程</a:t>
            </a:r>
            <a:r>
              <a:rPr 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p>
        </p:txBody>
      </p:sp>
      <p:sp>
        <p:nvSpPr>
          <p:cNvPr id="5" name="TextBox 3"/>
          <p:cNvSpPr txBox="1"/>
          <p:nvPr/>
        </p:nvSpPr>
        <p:spPr>
          <a:xfrm>
            <a:off x="1651000" y="3723640"/>
            <a:ext cx="8538845" cy="337185"/>
          </a:xfrm>
          <a:prstGeom prst="rect">
            <a:avLst/>
          </a:prstGeom>
          <a:solidFill>
            <a:srgbClr val="FFFFE4"/>
          </a:solidFill>
          <a:ln w="3175">
            <a:solidFill>
              <a:srgbClr val="919191"/>
            </a:solidFill>
          </a:ln>
        </p:spPr>
        <p:txBody>
          <a:bodyPr wrap="square">
            <a:spAutoFit/>
          </a:bodyPr>
          <a:lstStyle/>
          <a:p>
            <a:r>
              <a:rPr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(3)</a:t>
            </a:r>
            <a:r>
              <a:rPr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协议：</a:t>
            </a:r>
            <a:r>
              <a:rPr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定义通信规则，符合协议则可以通信，否则无法正常通信。</a:t>
            </a:r>
          </a:p>
        </p:txBody>
      </p:sp>
      <p:sp>
        <p:nvSpPr>
          <p:cNvPr id="6" name="文本框 5"/>
          <p:cNvSpPr txBox="1"/>
          <p:nvPr/>
        </p:nvSpPr>
        <p:spPr>
          <a:xfrm>
            <a:off x="1250315" y="4273550"/>
            <a:ext cx="9706610" cy="1568450"/>
          </a:xfrm>
          <a:prstGeom prst="rect">
            <a:avLst/>
          </a:prstGeom>
          <a:noFill/>
        </p:spPr>
        <p:txBody>
          <a:bodyPr wrap="square" rtlCol="0">
            <a:spAutoFit/>
          </a:bodyPr>
          <a:lstStyle/>
          <a:p>
            <a:pPr algn="l" fontAlgn="auto">
              <a:lnSpc>
                <a:spcPct val="150000"/>
              </a:lnSpc>
              <a:spcBef>
                <a:spcPts val="0"/>
              </a:spcBef>
              <a:spcAft>
                <a:spcPts val="0"/>
              </a:spcAft>
            </a:pPr>
            <a:r>
              <a:rPr sz="1600" dirty="0">
                <a:solidFill>
                  <a:srgbClr val="262626"/>
                </a:solidFill>
                <a:ea typeface="Alibaba PuHuiTi R" pitchFamily="18" charset="-122"/>
              </a:rPr>
              <a:t>例如，假如我要和小明面对面说上话。</a:t>
            </a:r>
          </a:p>
          <a:p>
            <a:pPr algn="l" fontAlgn="auto">
              <a:lnSpc>
                <a:spcPct val="150000"/>
              </a:lnSpc>
              <a:spcBef>
                <a:spcPts val="0"/>
              </a:spcBef>
              <a:spcAft>
                <a:spcPts val="0"/>
              </a:spcAft>
            </a:pPr>
            <a:r>
              <a:rPr sz="1600" dirty="0">
                <a:solidFill>
                  <a:srgbClr val="262626"/>
                </a:solidFill>
                <a:ea typeface="Alibaba PuHuiTi R" pitchFamily="18" charset="-122"/>
              </a:rPr>
              <a:t>- 首先我要到【</a:t>
            </a:r>
            <a:r>
              <a:rPr sz="1600" b="1" dirty="0">
                <a:solidFill>
                  <a:srgbClr val="C00000"/>
                </a:solidFill>
                <a:ea typeface="Alibaba PuHuiTi R" pitchFamily="18" charset="-122"/>
              </a:rPr>
              <a:t>小明的住处</a:t>
            </a:r>
            <a:r>
              <a:rPr sz="1600" dirty="0">
                <a:solidFill>
                  <a:srgbClr val="262626"/>
                </a:solidFill>
                <a:ea typeface="Alibaba PuHuiTi R" pitchFamily="18" charset="-122"/>
              </a:rPr>
              <a:t>】找到小明(相当于通过IP地址找到指定计算机)；</a:t>
            </a:r>
          </a:p>
          <a:p>
            <a:pPr algn="l" fontAlgn="auto">
              <a:lnSpc>
                <a:spcPct val="150000"/>
              </a:lnSpc>
              <a:spcBef>
                <a:spcPts val="0"/>
              </a:spcBef>
              <a:spcAft>
                <a:spcPts val="0"/>
              </a:spcAft>
            </a:pPr>
            <a:r>
              <a:rPr sz="1600" dirty="0">
                <a:solidFill>
                  <a:srgbClr val="262626"/>
                </a:solidFill>
                <a:ea typeface="Alibaba PuHuiTi R" pitchFamily="18" charset="-122"/>
              </a:rPr>
              <a:t>- 然后我要和小明说话，小明使【</a:t>
            </a:r>
            <a:r>
              <a:rPr sz="1600" b="1" dirty="0">
                <a:solidFill>
                  <a:srgbClr val="C00000"/>
                </a:solidFill>
                <a:ea typeface="Alibaba PuHuiTi R" pitchFamily="18" charset="-122"/>
              </a:rPr>
              <a:t>用耳朵听</a:t>
            </a:r>
            <a:r>
              <a:rPr sz="1600" dirty="0">
                <a:solidFill>
                  <a:srgbClr val="262626"/>
                </a:solidFill>
                <a:ea typeface="Alibaba PuHuiTi R" pitchFamily="18" charset="-122"/>
              </a:rPr>
              <a:t>】我说(相当于用端口接收)；</a:t>
            </a:r>
          </a:p>
          <a:p>
            <a:pPr algn="l" fontAlgn="auto">
              <a:lnSpc>
                <a:spcPct val="150000"/>
              </a:lnSpc>
              <a:spcBef>
                <a:spcPts val="0"/>
              </a:spcBef>
              <a:spcAft>
                <a:spcPts val="0"/>
              </a:spcAft>
            </a:pPr>
            <a:r>
              <a:rPr sz="1600" dirty="0">
                <a:solidFill>
                  <a:srgbClr val="262626"/>
                </a:solidFill>
                <a:ea typeface="Alibaba PuHuiTi R" pitchFamily="18" charset="-122"/>
              </a:rPr>
              <a:t>- 最后，我们对话不能随便使用任意语言，此时说的话【</a:t>
            </a:r>
            <a:r>
              <a:rPr sz="1600" b="1" dirty="0">
                <a:solidFill>
                  <a:srgbClr val="C00000"/>
                </a:solidFill>
                <a:ea typeface="Alibaba PuHuiTi R" pitchFamily="18" charset="-122"/>
              </a:rPr>
              <a:t>彼此都能听懂</a:t>
            </a:r>
            <a:r>
              <a:rPr sz="1600" dirty="0">
                <a:solidFill>
                  <a:srgbClr val="262626"/>
                </a:solidFill>
                <a:ea typeface="Alibaba PuHuiTi R" pitchFamily="18" charset="-122"/>
              </a:rPr>
              <a:t>】，如讲普通话(这就是协议的作用)。</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723515" y="1983740"/>
            <a:ext cx="7615555" cy="460375"/>
          </a:xfrm>
          <a:prstGeom prst="rect">
            <a:avLst/>
          </a:prstGeom>
          <a:noFill/>
        </p:spPr>
        <p:txBody>
          <a:bodyPr wrap="square" rtlCol="0">
            <a:spAutoFit/>
          </a:bodyPr>
          <a:lstStyle/>
          <a:p>
            <a:pPr algn="l" fontAlgn="auto">
              <a:lnSpc>
                <a:spcPct val="150000"/>
              </a:lnSpc>
              <a:spcBef>
                <a:spcPts val="0"/>
              </a:spcBef>
              <a:spcAft>
                <a:spcPts val="0"/>
              </a:spcAft>
            </a:pPr>
            <a:r>
              <a:rPr sz="1600" dirty="0">
                <a:solidFill>
                  <a:srgbClr val="262626"/>
                </a:solidFill>
                <a:ea typeface="Alibaba PuHuiTi R" pitchFamily="18" charset="-122"/>
              </a:rPr>
              <a:t>IP地址就是</a:t>
            </a:r>
            <a:r>
              <a:rPr sz="1600" b="1" dirty="0">
                <a:solidFill>
                  <a:srgbClr val="C00000"/>
                </a:solidFill>
                <a:ea typeface="Alibaba PuHuiTi R" pitchFamily="18" charset="-122"/>
              </a:rPr>
              <a:t>标识网络中设备的一个地址</a:t>
            </a:r>
            <a:r>
              <a:rPr sz="1600" dirty="0">
                <a:solidFill>
                  <a:srgbClr val="262626"/>
                </a:solidFill>
                <a:ea typeface="Alibaba PuHuiTi R" pitchFamily="18" charset="-122"/>
              </a:rPr>
              <a:t>，好比现实生活中的家庭地址。</a:t>
            </a:r>
          </a:p>
        </p:txBody>
      </p:sp>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a:sym typeface="+mn-ea"/>
              </a:rPr>
              <a:t>IP地址</a:t>
            </a:r>
          </a:p>
        </p:txBody>
      </p:sp>
      <p:sp>
        <p:nvSpPr>
          <p:cNvPr id="59" name="矩形 58"/>
          <p:cNvSpPr/>
          <p:nvPr/>
        </p:nvSpPr>
        <p:spPr>
          <a:xfrm>
            <a:off x="887631" y="1457517"/>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IP地址的概念</a:t>
            </a:r>
          </a:p>
        </p:txBody>
      </p:sp>
      <p:pic>
        <p:nvPicPr>
          <p:cNvPr id="2" name="图片 1" descr="image-19102247769"/>
          <p:cNvPicPr>
            <a:picLocks noChangeAspect="1"/>
          </p:cNvPicPr>
          <p:nvPr/>
        </p:nvPicPr>
        <p:blipFill>
          <a:blip r:embed="rId2"/>
          <a:stretch>
            <a:fillRect/>
          </a:stretch>
        </p:blipFill>
        <p:spPr>
          <a:xfrm>
            <a:off x="3310255" y="2568575"/>
            <a:ext cx="5572125" cy="30575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224280" y="2964180"/>
            <a:ext cx="7615555" cy="460375"/>
          </a:xfrm>
          <a:prstGeom prst="rect">
            <a:avLst/>
          </a:prstGeom>
          <a:noFill/>
        </p:spPr>
        <p:txBody>
          <a:bodyPr wrap="square" rtlCol="0">
            <a:spAutoFit/>
          </a:bodyPr>
          <a:lstStyle/>
          <a:p>
            <a:pPr algn="l" fontAlgn="auto">
              <a:lnSpc>
                <a:spcPct val="150000"/>
              </a:lnSpc>
              <a:spcBef>
                <a:spcPts val="0"/>
              </a:spcBef>
              <a:spcAft>
                <a:spcPts val="0"/>
              </a:spcAft>
            </a:pPr>
            <a:r>
              <a:rPr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IP地址分为两类： </a:t>
            </a:r>
            <a:r>
              <a:rPr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IPv4</a:t>
            </a:r>
            <a:r>
              <a:rPr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和IPv6</a:t>
            </a:r>
            <a:endParaRPr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a:sym typeface="+mn-ea"/>
              </a:rPr>
              <a:t>IP地址</a:t>
            </a:r>
          </a:p>
        </p:txBody>
      </p:sp>
      <p:sp>
        <p:nvSpPr>
          <p:cNvPr id="59" name="矩形 58"/>
          <p:cNvSpPr/>
          <p:nvPr/>
        </p:nvSpPr>
        <p:spPr>
          <a:xfrm>
            <a:off x="887631" y="1457517"/>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IP地址的表现形式</a:t>
            </a:r>
          </a:p>
        </p:txBody>
      </p:sp>
      <p:sp>
        <p:nvSpPr>
          <p:cNvPr id="21" name="TextBox 3"/>
          <p:cNvSpPr txBox="1"/>
          <p:nvPr/>
        </p:nvSpPr>
        <p:spPr>
          <a:xfrm>
            <a:off x="1379855" y="3503930"/>
            <a:ext cx="4119880" cy="337185"/>
          </a:xfrm>
          <a:prstGeom prst="rect">
            <a:avLst/>
          </a:prstGeom>
          <a:solidFill>
            <a:srgbClr val="FFFFE4"/>
          </a:solidFill>
          <a:ln w="3175">
            <a:solidFill>
              <a:srgbClr val="919191"/>
            </a:solidFill>
          </a:ln>
        </p:spPr>
        <p:txBody>
          <a:bodyPr wrap="square">
            <a:spAutoFit/>
          </a:bodyPr>
          <a:lstStyle/>
          <a:p>
            <a:r>
              <a:rPr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IPv4：是目前大家使用的IP地址；</a:t>
            </a:r>
          </a:p>
        </p:txBody>
      </p:sp>
      <p:sp>
        <p:nvSpPr>
          <p:cNvPr id="2" name="TextBox 3"/>
          <p:cNvSpPr txBox="1"/>
          <p:nvPr/>
        </p:nvSpPr>
        <p:spPr>
          <a:xfrm>
            <a:off x="1379855" y="4037965"/>
            <a:ext cx="4119880" cy="337185"/>
          </a:xfrm>
          <a:prstGeom prst="rect">
            <a:avLst/>
          </a:prstGeom>
          <a:solidFill>
            <a:srgbClr val="FFFFE4"/>
          </a:solidFill>
          <a:ln w="3175">
            <a:solidFill>
              <a:srgbClr val="919191"/>
            </a:solidFill>
          </a:ln>
        </p:spPr>
        <p:txBody>
          <a:bodyPr wrap="square">
            <a:spAutoFit/>
          </a:bodyPr>
          <a:lstStyle/>
          <a:p>
            <a:r>
              <a:rPr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IPv6：作为了解，IPv6是未来使用的IP地址</a:t>
            </a:r>
            <a:r>
              <a:rPr 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p>
        </p:txBody>
      </p:sp>
      <p:pic>
        <p:nvPicPr>
          <p:cNvPr id="4" name="图片 3" descr="image-19102650897"/>
          <p:cNvPicPr>
            <a:picLocks noChangeAspect="1"/>
          </p:cNvPicPr>
          <p:nvPr/>
        </p:nvPicPr>
        <p:blipFill>
          <a:blip r:embed="rId2"/>
          <a:stretch>
            <a:fillRect/>
          </a:stretch>
        </p:blipFill>
        <p:spPr>
          <a:xfrm>
            <a:off x="6381750" y="1136015"/>
            <a:ext cx="4524375" cy="49244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974090" y="1991995"/>
            <a:ext cx="10171430" cy="829945"/>
          </a:xfrm>
          <a:prstGeom prst="rect">
            <a:avLst/>
          </a:prstGeom>
          <a:noFill/>
        </p:spPr>
        <p:txBody>
          <a:bodyPr wrap="square" rtlCol="0">
            <a:spAutoFit/>
          </a:bodyPr>
          <a:lstStyle/>
          <a:p>
            <a:pPr algn="l" fontAlgn="auto">
              <a:lnSpc>
                <a:spcPct val="150000"/>
              </a:lnSpc>
              <a:spcBef>
                <a:spcPts val="0"/>
              </a:spcBef>
              <a:spcAft>
                <a:spcPts val="0"/>
              </a:spcAft>
            </a:pPr>
            <a:r>
              <a:rPr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通过</a:t>
            </a:r>
            <a:r>
              <a:rPr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IP地址找到网络中唯一一台设备</a:t>
            </a:r>
            <a:r>
              <a:rPr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，也就是说通过IP地址能够找到网络中某台设备，然后可以跟这个设备进行数据通信。</a:t>
            </a:r>
            <a:endParaRPr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文本占位符 1"/>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a:sym typeface="+mn-ea"/>
              </a:rPr>
              <a:t>IP地址</a:t>
            </a:r>
          </a:p>
        </p:txBody>
      </p:sp>
      <p:sp>
        <p:nvSpPr>
          <p:cNvPr id="59" name="矩形 58"/>
          <p:cNvSpPr/>
          <p:nvPr/>
        </p:nvSpPr>
        <p:spPr>
          <a:xfrm>
            <a:off x="887631" y="1457517"/>
            <a:ext cx="1736668" cy="411380"/>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sz="1400" b="1" dirty="0">
                <a:solidFill>
                  <a:schemeClr val="bg1"/>
                </a:solidFill>
                <a:latin typeface="Alibaba PuHuiTi R" pitchFamily="18" charset="-122"/>
                <a:ea typeface="Alibaba PuHuiTi R" pitchFamily="18" charset="-122"/>
                <a:cs typeface="Alibaba PuHuiTi R" pitchFamily="18" charset="-122"/>
              </a:rPr>
              <a:t>IP地址的作用</a:t>
            </a:r>
          </a:p>
        </p:txBody>
      </p:sp>
      <p:pic>
        <p:nvPicPr>
          <p:cNvPr id="30" name="图片 29"/>
          <p:cNvPicPr>
            <a:picLocks noChangeAspect="1"/>
          </p:cNvPicPr>
          <p:nvPr/>
        </p:nvPicPr>
        <p:blipFill>
          <a:blip r:embed="rId2"/>
          <a:stretch>
            <a:fillRect/>
          </a:stretch>
        </p:blipFill>
        <p:spPr>
          <a:xfrm>
            <a:off x="2979292" y="2821697"/>
            <a:ext cx="6840760" cy="2959372"/>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Q2YzdiNTQ4YzdkMDBkYmYyNWE2ODkxOWQ2NWMwN2E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297.242519685039,&quot;width&quot;:5601.108661417323}"/>
</p:tagLst>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7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1350</TotalTime>
  <Words>2248</Words>
  <Application>Microsoft Macintosh PowerPoint</Application>
  <PresentationFormat>宽屏</PresentationFormat>
  <Paragraphs>263</Paragraphs>
  <Slides>45</Slides>
  <Notes>0</Notes>
  <HiddenSlides>0</HiddenSlides>
  <MMClips>0</MMClips>
  <ScaleCrop>false</ScaleCrop>
  <HeadingPairs>
    <vt:vector size="6" baseType="variant">
      <vt:variant>
        <vt:lpstr>已用的字体</vt:lpstr>
      </vt:variant>
      <vt:variant>
        <vt:i4>16</vt:i4>
      </vt:variant>
      <vt:variant>
        <vt:lpstr>主题</vt:lpstr>
      </vt:variant>
      <vt:variant>
        <vt:i4>11</vt:i4>
      </vt:variant>
      <vt:variant>
        <vt:lpstr>幻灯片标题</vt:lpstr>
      </vt:variant>
      <vt:variant>
        <vt:i4>45</vt:i4>
      </vt:variant>
    </vt:vector>
  </HeadingPairs>
  <TitlesOfParts>
    <vt:vector size="72" baseType="lpstr">
      <vt:lpstr>阿里巴巴普惠体</vt:lpstr>
      <vt:lpstr>等线</vt:lpstr>
      <vt:lpstr>黑体</vt:lpstr>
      <vt:lpstr>微软雅黑</vt:lpstr>
      <vt:lpstr>纤黑体</vt:lpstr>
      <vt:lpstr>Alibaba PuHuiTi</vt:lpstr>
      <vt:lpstr>Alibaba PuHuiTi B</vt:lpstr>
      <vt:lpstr>Alibaba PuHuiTi M</vt:lpstr>
      <vt:lpstr>Alibaba PuHuiTi R</vt:lpstr>
      <vt:lpstr>Arial</vt:lpstr>
      <vt:lpstr>Calibri</vt:lpstr>
      <vt:lpstr>Helvetica Neue</vt:lpstr>
      <vt:lpstr>Open Sans</vt:lpstr>
      <vt:lpstr>Segoe UI</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2_正文设计方案</vt:lpstr>
      <vt:lpstr>3_正文设计方案</vt:lpstr>
      <vt:lpstr>6_学习目标</vt:lpstr>
      <vt:lpstr>7_学习目标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Microsoft Office User</cp:lastModifiedBy>
  <cp:revision>1064</cp:revision>
  <dcterms:created xsi:type="dcterms:W3CDTF">2020-03-31T02:23:00Z</dcterms:created>
  <dcterms:modified xsi:type="dcterms:W3CDTF">2023-08-17T06:22:14Z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B8F5CFD6E6A044F687CAA08E77445706</vt:lpwstr>
  </property>
  <property fmtid="{D5CDD505-2E9C-101B-9397-08002B2CF9AE}" pid="3" name="KSOProductBuildVer">
    <vt:lpwstr>2052-11.1.0.11875</vt:lpwstr>
  </property>
</Properties>
</file>